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88" r:id="rId2"/>
    <p:sldId id="272" r:id="rId3"/>
    <p:sldId id="291" r:id="rId4"/>
    <p:sldId id="289" r:id="rId5"/>
    <p:sldId id="290" r:id="rId6"/>
    <p:sldId id="292" r:id="rId7"/>
    <p:sldId id="294" r:id="rId8"/>
    <p:sldId id="295" r:id="rId9"/>
    <p:sldId id="296" r:id="rId10"/>
    <p:sldId id="297"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2" r:id="rId24"/>
    <p:sldId id="313" r:id="rId25"/>
    <p:sldId id="314" r:id="rId26"/>
    <p:sldId id="315" r:id="rId27"/>
    <p:sldId id="317" r:id="rId28"/>
    <p:sldId id="316" r:id="rId29"/>
    <p:sldId id="318" r:id="rId30"/>
    <p:sldId id="319" r:id="rId31"/>
    <p:sldId id="320" r:id="rId32"/>
    <p:sldId id="321" r:id="rId33"/>
    <p:sldId id="322" r:id="rId34"/>
    <p:sldId id="323" r:id="rId35"/>
    <p:sldId id="324"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8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DC44A-2755-4292-A4E0-9A153FE88E3E}" type="datetimeFigureOut">
              <a:rPr lang="el-GR" smtClean="0"/>
              <a:t>20/10/2012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244B6-3C7F-4EDA-B0F6-82AF4C76F896}" type="slidenum">
              <a:rPr lang="el-GR" smtClean="0"/>
              <a:t>‹#›</a:t>
            </a:fld>
            <a:endParaRPr lang="el-GR"/>
          </a:p>
        </p:txBody>
      </p:sp>
    </p:spTree>
    <p:extLst>
      <p:ext uri="{BB962C8B-B14F-4D97-AF65-F5344CB8AC3E}">
        <p14:creationId xmlns:p14="http://schemas.microsoft.com/office/powerpoint/2010/main" val="213744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909669-7A1E-4D0B-84E0-4F77395478F7}" type="datetime1">
              <a:rPr lang="el-GR" smtClean="0"/>
              <a:t>20/10/2012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5B00922-6550-4DFB-9502-F7C4841AFA2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6452-100A-4355-88BB-DA433801A6BB}" type="datetime1">
              <a:rPr lang="el-GR" smtClean="0"/>
              <a:t>20/10/2012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9D33-96EE-4F6E-9024-8D14274BBB8B}" type="datetime1">
              <a:rPr lang="el-GR" smtClean="0"/>
              <a:t>20/10/2012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20/10/2012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3AC20B7-0AED-40E3-B6B0-7B7D0F2769B2}" type="datetime1">
              <a:rPr lang="el-GR" smtClean="0"/>
              <a:t>20/10/2012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C5AD40-682A-4648-B176-15A88CC52148}" type="datetime1">
              <a:rPr lang="el-GR" smtClean="0"/>
              <a:t>20/10/2012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40EBB-BB3C-4D15-9A47-AF80B2282EFF}" type="datetime1">
              <a:rPr lang="el-GR" smtClean="0"/>
              <a:t>20/10/2012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DE8C-939D-402B-AB28-839C32D3E863}" type="datetime1">
              <a:rPr lang="el-GR" smtClean="0"/>
              <a:t>20/10/2012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CF3400F-E76B-4DAD-A6F9-BC4BF8FA368B}" type="datetime1">
              <a:rPr lang="el-GR" smtClean="0"/>
              <a:t>20/10/2012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9E0D1-51E8-484C-9039-1DE2F0D1D1FF}" type="datetime1">
              <a:rPr lang="el-GR" smtClean="0"/>
              <a:t>20/10/2012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19F8E0-D357-4549-9173-BD275861BD6C}" type="datetime1">
              <a:rPr lang="el-GR" smtClean="0"/>
              <a:t>20/10/2012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5B00922-6550-4DFB-9502-F7C4841AFA2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uter.org/portal/web/guest/home" TargetMode="External"/><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computer.org/portal/web/guest/home" TargetMode="External"/><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Autofit/>
          </a:bodyPr>
          <a:lstStyle/>
          <a:p>
            <a:r>
              <a:rPr lang="el-GR" sz="2000" dirty="0"/>
              <a:t/>
            </a:r>
            <a:br>
              <a:rPr lang="el-GR" sz="2000" dirty="0"/>
            </a:br>
            <a:r>
              <a:rPr lang="el-GR" sz="2000" b="1" dirty="0" smtClean="0"/>
              <a:t>ΚΩΔΙΚΑΣ </a:t>
            </a:r>
            <a:r>
              <a:rPr lang="el-GR" sz="2000" b="1" dirty="0"/>
              <a:t>ΔΕΟΝΤΟΛΟΓΙΑΣ ΤΩΝ ΜΗΧΑΝΙΚΩΝ ΛΟΓΙΣΜΙΚΟΥ ΚΑΙ ΕΠΑΓΓΕΛΜΑΤΙΚΗ ΠΡΑΚΤΙΚΗ </a:t>
            </a:r>
            <a:r>
              <a:rPr lang="el-GR" sz="2000" dirty="0"/>
              <a:t/>
            </a:r>
            <a:br>
              <a:rPr lang="el-GR" sz="2000" dirty="0"/>
            </a:br>
            <a:r>
              <a:rPr lang="el-GR" sz="2000" b="1" dirty="0"/>
              <a:t>ΤΗΣ </a:t>
            </a:r>
            <a:r>
              <a:rPr lang="en-US" sz="2000" b="1" dirty="0"/>
              <a:t>IEEE - CS </a:t>
            </a:r>
            <a:endParaRPr lang="el-GR" sz="2000" dirty="0"/>
          </a:p>
        </p:txBody>
      </p:sp>
      <p:sp>
        <p:nvSpPr>
          <p:cNvPr id="2" name="Subtitle 1"/>
          <p:cNvSpPr>
            <a:spLocks noGrp="1"/>
          </p:cNvSpPr>
          <p:nvPr>
            <p:ph type="subTitle" idx="1"/>
          </p:nvPr>
        </p:nvSpPr>
        <p:spPr/>
        <p:txBody>
          <a:bodyPr/>
          <a:lstStyle/>
          <a:p>
            <a:r>
              <a:rPr lang="en-US" b="1" dirty="0"/>
              <a:t>(Institute of Electrical and Electronics Engineers-Computer Society) </a:t>
            </a:r>
            <a:endParaRPr lang="el-GR" b="1" dirty="0"/>
          </a:p>
        </p:txBody>
      </p:sp>
      <p:sp>
        <p:nvSpPr>
          <p:cNvPr id="4" name="Date Placeholder 3"/>
          <p:cNvSpPr>
            <a:spLocks noGrp="1"/>
          </p:cNvSpPr>
          <p:nvPr>
            <p:ph type="dt" sz="half" idx="10"/>
          </p:nvPr>
        </p:nvSpPr>
        <p:spPr/>
        <p:txBody>
          <a:bodyPr/>
          <a:lstStyle/>
          <a:p>
            <a:fld id="{C6A31187-0655-4747-8D2C-D265A5BDD9E7}"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a:t>
            </a:fld>
            <a:endParaRPr lang="el-GR"/>
          </a:p>
        </p:txBody>
      </p:sp>
      <p:pic>
        <p:nvPicPr>
          <p:cNvPr id="8" name="Picture 2" descr="C:\Users\chlavran\Desktop\ieee_logo_mb_taglin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88640"/>
            <a:ext cx="2387669" cy="134076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0" y="6429052"/>
            <a:ext cx="5940152" cy="369332"/>
          </a:xfrm>
          <a:prstGeom prst="rect">
            <a:avLst/>
          </a:prstGeom>
          <a:solidFill>
            <a:schemeClr val="bg1"/>
          </a:solidFill>
        </p:spPr>
        <p:txBody>
          <a:bodyPr wrap="square">
            <a:spAutoFit/>
          </a:bodyPr>
          <a:lstStyle/>
          <a:p>
            <a:r>
              <a:rPr lang="en-US" dirty="0">
                <a:hlinkClick r:id="rId3"/>
              </a:rPr>
              <a:t>http://www.computer.org/portal/web/guest/home</a:t>
            </a:r>
            <a:endParaRPr lang="el-GR" dirty="0"/>
          </a:p>
        </p:txBody>
      </p:sp>
      <p:pic>
        <p:nvPicPr>
          <p:cNvPr id="307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2416" t="12708" r="64041" b="75834"/>
          <a:stretch/>
        </p:blipFill>
        <p:spPr bwMode="auto">
          <a:xfrm>
            <a:off x="0" y="5199940"/>
            <a:ext cx="4491846" cy="122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0685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b="1" dirty="0"/>
              <a:t>Αρχές του κώδικα </a:t>
            </a:r>
            <a:endParaRPr lang="el-GR" dirty="0"/>
          </a:p>
        </p:txBody>
      </p:sp>
      <p:sp>
        <p:nvSpPr>
          <p:cNvPr id="7" name="Text Placeholder 6"/>
          <p:cNvSpPr>
            <a:spLocks noGrp="1"/>
          </p:cNvSpPr>
          <p:nvPr>
            <p:ph type="body" idx="1"/>
          </p:nvPr>
        </p:nvSpPr>
        <p:spPr/>
        <p:txBody>
          <a:bodyPr/>
          <a:lstStyle/>
          <a:p>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10</a:t>
            </a:fld>
            <a:endParaRPr lang="el-GR"/>
          </a:p>
        </p:txBody>
      </p:sp>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416" t="12708" r="64041" b="75834"/>
          <a:stretch/>
        </p:blipFill>
        <p:spPr bwMode="auto">
          <a:xfrm>
            <a:off x="1259632" y="4365104"/>
            <a:ext cx="4491846" cy="122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2315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b="1" dirty="0"/>
              <a:t>Αρχή 1: Δημόσιο </a:t>
            </a:r>
            <a:endParaRPr lang="el-GR" dirty="0"/>
          </a:p>
        </p:txBody>
      </p:sp>
      <p:sp>
        <p:nvSpPr>
          <p:cNvPr id="7" name="Content Placeholder 6"/>
          <p:cNvSpPr>
            <a:spLocks noGrp="1"/>
          </p:cNvSpPr>
          <p:nvPr>
            <p:ph idx="1"/>
          </p:nvPr>
        </p:nvSpPr>
        <p:spPr>
          <a:xfrm>
            <a:off x="539552" y="2323652"/>
            <a:ext cx="7776864" cy="4057676"/>
          </a:xfrm>
        </p:spPr>
        <p:txBody>
          <a:bodyPr>
            <a:normAutofit fontScale="92500" lnSpcReduction="20000"/>
          </a:bodyPr>
          <a:lstStyle/>
          <a:p>
            <a:pPr marL="68580" indent="0" algn="just">
              <a:buNone/>
            </a:pPr>
            <a:r>
              <a:rPr lang="el-GR" dirty="0"/>
              <a:t>Οι προγραμματιστές θα δρουν σύμφωνα με το δημόσιο συμφέρον. Συγκεκριμένα οι προγραμματιστές θα: </a:t>
            </a:r>
          </a:p>
          <a:p>
            <a:pPr algn="just"/>
            <a:r>
              <a:rPr lang="el-GR" dirty="0" smtClean="0"/>
              <a:t>Αναλαμβάνουν </a:t>
            </a:r>
            <a:r>
              <a:rPr lang="el-GR" b="1" dirty="0"/>
              <a:t>πλήρη υπευθυνότητα </a:t>
            </a:r>
            <a:r>
              <a:rPr lang="el-GR" dirty="0"/>
              <a:t>για το έργο τους. </a:t>
            </a:r>
          </a:p>
          <a:p>
            <a:pPr algn="just"/>
            <a:r>
              <a:rPr lang="el-GR" dirty="0" smtClean="0"/>
              <a:t>Ρυθμίζουν </a:t>
            </a:r>
            <a:r>
              <a:rPr lang="el-GR" dirty="0"/>
              <a:t>τα ενδιαφέροντα του προγραμματιστής , του εργοδότη, του πελάτη και των χρηστών </a:t>
            </a:r>
            <a:r>
              <a:rPr lang="el-GR" b="1" dirty="0"/>
              <a:t>σύμφωνα με το δημόσιο καλό.</a:t>
            </a:r>
            <a:r>
              <a:rPr lang="el-GR" dirty="0"/>
              <a:t> </a:t>
            </a:r>
          </a:p>
          <a:p>
            <a:pPr algn="just"/>
            <a:r>
              <a:rPr lang="el-GR" b="1" dirty="0" smtClean="0"/>
              <a:t>Εγκρίνουν </a:t>
            </a:r>
            <a:r>
              <a:rPr lang="el-GR" b="1" dirty="0"/>
              <a:t>ένα πρόγραμμα μόνον αν έχουν καλά θεμελιωμένη πίστη ότι αυτό είναι ασφαλές</a:t>
            </a:r>
            <a:r>
              <a:rPr lang="el-GR" dirty="0"/>
              <a:t>, ικανοποιεί τις προδιαγραφές περνά τα κατάλληλα τεστ και δεν μειώνει την ποιότητα ζωής, της ιδιωτικής ζωής ή το ανθρώπινο περιβάλλον. </a:t>
            </a:r>
            <a:r>
              <a:rPr lang="el-GR" b="1" dirty="0"/>
              <a:t>Ο έσχατος (τελικός) σκοπός της εργασίας πρέπει να είναι το δημόσιο καλό.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11</a:t>
            </a:fld>
            <a:endParaRPr lang="el-GR"/>
          </a:p>
        </p:txBody>
      </p:sp>
    </p:spTree>
    <p:extLst>
      <p:ext uri="{BB962C8B-B14F-4D97-AF65-F5344CB8AC3E}">
        <p14:creationId xmlns:p14="http://schemas.microsoft.com/office/powerpoint/2010/main" val="1552036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b="1" dirty="0"/>
              <a:t>Αρχή 1: Δημόσιο </a:t>
            </a:r>
            <a:endParaRPr lang="el-GR" dirty="0"/>
          </a:p>
        </p:txBody>
      </p:sp>
      <p:sp>
        <p:nvSpPr>
          <p:cNvPr id="7" name="Content Placeholder 6"/>
          <p:cNvSpPr>
            <a:spLocks noGrp="1"/>
          </p:cNvSpPr>
          <p:nvPr>
            <p:ph idx="1"/>
          </p:nvPr>
        </p:nvSpPr>
        <p:spPr>
          <a:xfrm>
            <a:off x="539552" y="2323652"/>
            <a:ext cx="7776864" cy="4057676"/>
          </a:xfrm>
        </p:spPr>
        <p:txBody>
          <a:bodyPr>
            <a:normAutofit fontScale="85000" lnSpcReduction="10000"/>
          </a:bodyPr>
          <a:lstStyle/>
          <a:p>
            <a:pPr algn="just"/>
            <a:r>
              <a:rPr lang="el-GR" dirty="0" smtClean="0"/>
              <a:t>Αποκαλύπτουν </a:t>
            </a:r>
            <a:r>
              <a:rPr lang="el-GR" dirty="0"/>
              <a:t>σε κατάλληλα πρόσωπα ή αρχές κάθε </a:t>
            </a:r>
            <a:r>
              <a:rPr lang="el-GR" b="1" dirty="0"/>
              <a:t>υπαρκτό ή δυνατόν να συμβεί κίνδυνο για τον χρήστη </a:t>
            </a:r>
            <a:r>
              <a:rPr lang="el-GR" dirty="0"/>
              <a:t>, το κοινό, ή το περιβάλλον και τον οποίο κίνδυνο οι προγραμματιστές πιστεύουν ότι συνδέεται με το πρόγραμμα ή με σχετικά έγγραφα. </a:t>
            </a:r>
          </a:p>
          <a:p>
            <a:pPr algn="just"/>
            <a:r>
              <a:rPr lang="el-GR" dirty="0" smtClean="0"/>
              <a:t>Συνεργάζονται </a:t>
            </a:r>
            <a:r>
              <a:rPr lang="el-GR" dirty="0"/>
              <a:t>σε προσπάθειες που σκοπό έχουν την </a:t>
            </a:r>
            <a:r>
              <a:rPr lang="el-GR" b="1" dirty="0"/>
              <a:t>διευθέτηση (διακανονισμό) ζητημάτων που είναι σοβαρά για το δημόσιο συμφέρον </a:t>
            </a:r>
            <a:r>
              <a:rPr lang="el-GR" dirty="0"/>
              <a:t>και τα οποία ζητήματα προκαλούνται από το πρόγραμμα την εγκατάσταση τη συντήρηση, υποστήριξη και την τεκμηρίωση του. </a:t>
            </a:r>
          </a:p>
          <a:p>
            <a:pPr algn="just"/>
            <a:r>
              <a:rPr lang="el-GR" b="1" dirty="0" smtClean="0"/>
              <a:t>Είναι </a:t>
            </a:r>
            <a:r>
              <a:rPr lang="el-GR" b="1" dirty="0"/>
              <a:t>δίκαιοι και να αποφεύγουν την εξαπάτηση σε κάθε απολογισμό </a:t>
            </a:r>
            <a:r>
              <a:rPr lang="el-GR" dirty="0"/>
              <a:t>(έκθεση) ειδικότερα των πολιτών, όσον αφορά το πρόγραμμα ή τα σχετικά έγγραφα μεθόδους και εργαλεία. </a:t>
            </a:r>
            <a:endParaRPr lang="el-GR" dirty="0"/>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12</a:t>
            </a:fld>
            <a:endParaRPr lang="el-GR"/>
          </a:p>
        </p:txBody>
      </p:sp>
    </p:spTree>
    <p:extLst>
      <p:ext uri="{BB962C8B-B14F-4D97-AF65-F5344CB8AC3E}">
        <p14:creationId xmlns:p14="http://schemas.microsoft.com/office/powerpoint/2010/main" val="732266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b="1" dirty="0"/>
              <a:t>Αρχή 1: Δημόσιο </a:t>
            </a:r>
            <a:endParaRPr lang="el-GR" dirty="0"/>
          </a:p>
        </p:txBody>
      </p:sp>
      <p:sp>
        <p:nvSpPr>
          <p:cNvPr id="7" name="Content Placeholder 6"/>
          <p:cNvSpPr>
            <a:spLocks noGrp="1"/>
          </p:cNvSpPr>
          <p:nvPr>
            <p:ph idx="1"/>
          </p:nvPr>
        </p:nvSpPr>
        <p:spPr>
          <a:xfrm>
            <a:off x="539552" y="2323652"/>
            <a:ext cx="7776864" cy="4057676"/>
          </a:xfrm>
        </p:spPr>
        <p:txBody>
          <a:bodyPr>
            <a:normAutofit lnSpcReduction="10000"/>
          </a:bodyPr>
          <a:lstStyle/>
          <a:p>
            <a:pPr algn="just"/>
            <a:r>
              <a:rPr lang="el-GR" dirty="0" smtClean="0"/>
              <a:t>Παίρνουν </a:t>
            </a:r>
            <a:r>
              <a:rPr lang="el-GR" dirty="0"/>
              <a:t>υπόψη τις εκδοχές (θέματα) που σχετίζονται με την </a:t>
            </a:r>
            <a:r>
              <a:rPr lang="el-GR" b="1" dirty="0"/>
              <a:t>σωματική αναπηρία, διάθεση πόρων (μέσων) οικονομικά μειονεκτήματα και άλλους παράγοντες </a:t>
            </a:r>
            <a:r>
              <a:rPr lang="el-GR" dirty="0"/>
              <a:t>οι οποίοι μπορούν να περιορίσουν την πρόσβαση στα οφέλη του προγράμματος. </a:t>
            </a:r>
          </a:p>
          <a:p>
            <a:pPr algn="just"/>
            <a:r>
              <a:rPr lang="el-GR" b="1" dirty="0" smtClean="0"/>
              <a:t>Ενθαρρύνονται </a:t>
            </a:r>
            <a:r>
              <a:rPr lang="el-GR" b="1" dirty="0"/>
              <a:t>να προσφέρουν εθελοντικά τις επαγγελματικές ικανότητες τους για καλούς σκοπούς</a:t>
            </a:r>
            <a:r>
              <a:rPr lang="el-GR" dirty="0"/>
              <a:t> και να συνεισφέρουν στη δημόσια εκπαίδευση (μόρφωση) όσον αφορά τον συγκεκριμένο επιστημονικό κλάδο. </a:t>
            </a:r>
            <a:endParaRPr lang="el-GR" dirty="0"/>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13</a:t>
            </a:fld>
            <a:endParaRPr lang="el-GR"/>
          </a:p>
        </p:txBody>
      </p:sp>
    </p:spTree>
    <p:extLst>
      <p:ext uri="{BB962C8B-B14F-4D97-AF65-F5344CB8AC3E}">
        <p14:creationId xmlns:p14="http://schemas.microsoft.com/office/powerpoint/2010/main" val="2200095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b="1" dirty="0"/>
              <a:t>Αρχή 2: Πελάτης και εργοδότης </a:t>
            </a:r>
            <a:endParaRPr lang="el-GR" dirty="0"/>
          </a:p>
        </p:txBody>
      </p:sp>
      <p:sp>
        <p:nvSpPr>
          <p:cNvPr id="7" name="Content Placeholder 6"/>
          <p:cNvSpPr>
            <a:spLocks noGrp="1"/>
          </p:cNvSpPr>
          <p:nvPr>
            <p:ph idx="1"/>
          </p:nvPr>
        </p:nvSpPr>
        <p:spPr>
          <a:xfrm>
            <a:off x="539552" y="2323652"/>
            <a:ext cx="7776864" cy="4057676"/>
          </a:xfrm>
        </p:spPr>
        <p:txBody>
          <a:bodyPr>
            <a:normAutofit fontScale="92500"/>
          </a:bodyPr>
          <a:lstStyle/>
          <a:p>
            <a:pPr marL="68580" indent="0" algn="just">
              <a:buNone/>
            </a:pPr>
            <a:r>
              <a:rPr lang="el-GR" dirty="0"/>
              <a:t>Οι προγραμματιστές θα δρουν με τρόπο ο οποίος είναι σε συμφωνία με τα βαθύτερα συμφέροντα του πελάτη και εργοδότη τους και σε συνέπεια με το δημόσιο συμφέρον. Ειδικότερα οι προγραμματιστές θα: </a:t>
            </a:r>
            <a:r>
              <a:rPr lang="el-GR" dirty="0" smtClean="0"/>
              <a:t>	</a:t>
            </a:r>
          </a:p>
          <a:p>
            <a:pPr algn="just"/>
            <a:r>
              <a:rPr lang="el-GR" dirty="0"/>
              <a:t>Προσφέρουν υπηρεσίες στην περιοχή της ειδικότητας τους και θα είναι </a:t>
            </a:r>
            <a:r>
              <a:rPr lang="el-GR" b="1" dirty="0"/>
              <a:t>τίμιοι και </a:t>
            </a:r>
            <a:r>
              <a:rPr lang="el-GR" b="1" dirty="0" smtClean="0"/>
              <a:t>ειλικρινείς </a:t>
            </a:r>
            <a:r>
              <a:rPr lang="el-GR" dirty="0"/>
              <a:t>σε σχέση με κάθε περιορισμούς όσον αφορά την εμπειρία (πείρα) και μόρφωση τους. </a:t>
            </a:r>
            <a:endParaRPr lang="el-GR" dirty="0" smtClean="0"/>
          </a:p>
          <a:p>
            <a:pPr algn="just"/>
            <a:r>
              <a:rPr lang="el-GR" b="1" dirty="0" smtClean="0"/>
              <a:t>Δεν </a:t>
            </a:r>
            <a:r>
              <a:rPr lang="el-GR" b="1" dirty="0"/>
              <a:t>θα χρησιμοποιούν εν γνώσει τους πρόγραμμα το οποίο κατέχουν είτε παράνομα είτε όχι ηθικά</a:t>
            </a:r>
            <a:r>
              <a:rPr lang="el-GR" dirty="0"/>
              <a:t>.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14</a:t>
            </a:fld>
            <a:endParaRPr lang="el-GR"/>
          </a:p>
        </p:txBody>
      </p:sp>
    </p:spTree>
    <p:extLst>
      <p:ext uri="{BB962C8B-B14F-4D97-AF65-F5344CB8AC3E}">
        <p14:creationId xmlns:p14="http://schemas.microsoft.com/office/powerpoint/2010/main" val="3497922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b="1" dirty="0"/>
              <a:t>Αρχή 2: Πελάτης και εργοδότης </a:t>
            </a:r>
            <a:endParaRPr lang="el-GR" dirty="0"/>
          </a:p>
        </p:txBody>
      </p:sp>
      <p:sp>
        <p:nvSpPr>
          <p:cNvPr id="7" name="Content Placeholder 6"/>
          <p:cNvSpPr>
            <a:spLocks noGrp="1"/>
          </p:cNvSpPr>
          <p:nvPr>
            <p:ph idx="1"/>
          </p:nvPr>
        </p:nvSpPr>
        <p:spPr>
          <a:xfrm>
            <a:off x="539552" y="2276872"/>
            <a:ext cx="7992888" cy="4104456"/>
          </a:xfrm>
        </p:spPr>
        <p:txBody>
          <a:bodyPr>
            <a:normAutofit fontScale="77500" lnSpcReduction="20000"/>
          </a:bodyPr>
          <a:lstStyle/>
          <a:p>
            <a:pPr algn="just"/>
            <a:endParaRPr lang="el-GR" dirty="0"/>
          </a:p>
          <a:p>
            <a:pPr algn="just"/>
            <a:r>
              <a:rPr lang="el-GR" dirty="0"/>
              <a:t>Χρησιμοποιούν τη περιουσία του πελάτη ή του εργοδότη μόνο </a:t>
            </a:r>
            <a:r>
              <a:rPr lang="el-GR" b="1" dirty="0"/>
              <a:t>κατά τρόπο που είναι εξουσιοδοτημένοι </a:t>
            </a:r>
            <a:r>
              <a:rPr lang="el-GR" dirty="0"/>
              <a:t>, και με τους πελάτες ή εργοδότες να γνωρίζουν και να συμφωνούν. </a:t>
            </a:r>
          </a:p>
          <a:p>
            <a:pPr algn="just"/>
            <a:r>
              <a:rPr lang="el-GR" dirty="0" smtClean="0"/>
              <a:t>Εξασφαλίζουν </a:t>
            </a:r>
            <a:r>
              <a:rPr lang="el-GR" dirty="0"/>
              <a:t>ότι κάθε ντοκουμέντο πάνω στο οποίο στηρίζονται </a:t>
            </a:r>
            <a:r>
              <a:rPr lang="el-GR" b="1" dirty="0"/>
              <a:t>έχει εγκριθεί </a:t>
            </a:r>
            <a:r>
              <a:rPr lang="el-GR" dirty="0"/>
              <a:t>όταν απαιτείται από κάποια αρχή. </a:t>
            </a:r>
          </a:p>
          <a:p>
            <a:pPr algn="just"/>
            <a:r>
              <a:rPr lang="el-GR" b="1" dirty="0" smtClean="0"/>
              <a:t>Κρατούν </a:t>
            </a:r>
            <a:r>
              <a:rPr lang="el-GR" b="1" dirty="0"/>
              <a:t>μυστικό κάθε έμπιστη πληροφορία που αποκτούν στην επαγγελματική δουλειά τους, όπου αυτή η πληροφορία είναι συνεπής (δεν αντιτίθεται) στο δημόσιο συμφέρον και στο συμφέρον του νόμου. </a:t>
            </a:r>
          </a:p>
          <a:p>
            <a:pPr algn="just"/>
            <a:r>
              <a:rPr lang="el-GR" dirty="0" smtClean="0"/>
              <a:t>Εξακριβώνουν </a:t>
            </a:r>
            <a:r>
              <a:rPr lang="el-GR" dirty="0"/>
              <a:t>τεκμηριώνουν και συλλέγουν μαρτυρία (απόδειξη) και θα αναφέρουν πρόθυμα στον πελάτη ή εργοδότη εάν σύμφωνα με τη γνώμη τους ένα πρόγραμμα (έργο, δουλειά) </a:t>
            </a:r>
            <a:r>
              <a:rPr lang="el-GR" b="1" dirty="0"/>
              <a:t>είναι πιθανόν να αποτύχει, να αποδειχθεί πολυέξοδο, να παραβιάζει την πνευματική ιδιοκτησία ή κατά τα άλλα γενικά να είναι προβληματικό.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15</a:t>
            </a:fld>
            <a:endParaRPr lang="el-GR"/>
          </a:p>
        </p:txBody>
      </p:sp>
    </p:spTree>
    <p:extLst>
      <p:ext uri="{BB962C8B-B14F-4D97-AF65-F5344CB8AC3E}">
        <p14:creationId xmlns:p14="http://schemas.microsoft.com/office/powerpoint/2010/main" val="1716940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b="1" dirty="0"/>
              <a:t>Αρχή 2: Πελάτης και εργοδότης </a:t>
            </a:r>
            <a:endParaRPr lang="el-GR" dirty="0"/>
          </a:p>
        </p:txBody>
      </p:sp>
      <p:sp>
        <p:nvSpPr>
          <p:cNvPr id="7" name="Content Placeholder 6"/>
          <p:cNvSpPr>
            <a:spLocks noGrp="1"/>
          </p:cNvSpPr>
          <p:nvPr>
            <p:ph idx="1"/>
          </p:nvPr>
        </p:nvSpPr>
        <p:spPr>
          <a:xfrm>
            <a:off x="539552" y="2276872"/>
            <a:ext cx="7992888" cy="4104456"/>
          </a:xfrm>
        </p:spPr>
        <p:txBody>
          <a:bodyPr>
            <a:normAutofit fontScale="92500" lnSpcReduction="10000"/>
          </a:bodyPr>
          <a:lstStyle/>
          <a:p>
            <a:pPr algn="just"/>
            <a:r>
              <a:rPr lang="el-GR" dirty="0" smtClean="0"/>
              <a:t>Εξακριβώνουν </a:t>
            </a:r>
            <a:r>
              <a:rPr lang="el-GR" dirty="0"/>
              <a:t>τεκμηριώνουν και αναφέρουν στον εργοδότη ή πελάτη τους </a:t>
            </a:r>
            <a:r>
              <a:rPr lang="el-GR" b="1" dirty="0"/>
              <a:t>σημαντικά θέματα του κοινωνικού συμφέροντος</a:t>
            </a:r>
            <a:r>
              <a:rPr lang="el-GR" dirty="0"/>
              <a:t> για τα οποία είναι ενήμεροι ότι υπάρχουν στο πρόγραμμα ή στα σχετικά έγγραφα. </a:t>
            </a:r>
          </a:p>
          <a:p>
            <a:pPr algn="just"/>
            <a:r>
              <a:rPr lang="el-GR" dirty="0" smtClean="0"/>
              <a:t>Δεν </a:t>
            </a:r>
            <a:r>
              <a:rPr lang="el-GR" dirty="0"/>
              <a:t>θα δέχονται εξωτερική δουλειά που θα κάνει ζημιά στην εργασία την οποία εκτελούν για το βασικό εργοδότη τους. </a:t>
            </a:r>
          </a:p>
          <a:p>
            <a:pPr algn="just"/>
            <a:r>
              <a:rPr lang="el-GR" dirty="0" smtClean="0"/>
              <a:t>Δεν </a:t>
            </a:r>
            <a:r>
              <a:rPr lang="el-GR" dirty="0"/>
              <a:t>θα υποστηρίξουν </a:t>
            </a:r>
            <a:r>
              <a:rPr lang="el-GR" b="1" dirty="0"/>
              <a:t>αντίθετο συμφέρον σε σχέση με τον εργοδότη τους ή πελάτη εκτός αν υπάρχει υψηλότερο ηθικό συμφέρον. </a:t>
            </a:r>
            <a:r>
              <a:rPr lang="el-GR" dirty="0"/>
              <a:t>Στην περίπτωση αυτή, πληροφορούν τον εργοδότη ή άλλη υπεύθυνη αρχή για το ηθικό συμφέρον.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16</a:t>
            </a:fld>
            <a:endParaRPr lang="el-GR"/>
          </a:p>
        </p:txBody>
      </p:sp>
    </p:spTree>
    <p:extLst>
      <p:ext uri="{BB962C8B-B14F-4D97-AF65-F5344CB8AC3E}">
        <p14:creationId xmlns:p14="http://schemas.microsoft.com/office/powerpoint/2010/main" val="4234318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3: Προϊόν </a:t>
            </a:r>
            <a:endParaRPr lang="el-GR" dirty="0"/>
          </a:p>
        </p:txBody>
      </p:sp>
      <p:sp>
        <p:nvSpPr>
          <p:cNvPr id="7" name="Content Placeholder 6"/>
          <p:cNvSpPr>
            <a:spLocks noGrp="1"/>
          </p:cNvSpPr>
          <p:nvPr>
            <p:ph idx="1"/>
          </p:nvPr>
        </p:nvSpPr>
        <p:spPr>
          <a:xfrm>
            <a:off x="539552" y="2323652"/>
            <a:ext cx="7776864" cy="4057676"/>
          </a:xfrm>
        </p:spPr>
        <p:txBody>
          <a:bodyPr>
            <a:normAutofit fontScale="85000" lnSpcReduction="10000"/>
          </a:bodyPr>
          <a:lstStyle/>
          <a:p>
            <a:pPr marL="68580" indent="0" algn="just">
              <a:buNone/>
            </a:pPr>
            <a:r>
              <a:rPr lang="el-GR" dirty="0"/>
              <a:t>Οι προγραμματιστές θα βεβαιώνουν ότι τα προγράμματα τους και οι σχετικές τροποποιήσεις ικανοποιούν τα υψηλότερα επαγγελματικά </a:t>
            </a:r>
            <a:r>
              <a:rPr lang="el-GR" dirty="0" err="1"/>
              <a:t>standards</a:t>
            </a:r>
            <a:r>
              <a:rPr lang="el-GR" dirty="0"/>
              <a:t> που είναι δυνατόν. Συγκεκριμένα οι προγραμματιστές θα: </a:t>
            </a:r>
            <a:r>
              <a:rPr lang="el-GR" dirty="0" smtClean="0"/>
              <a:t>	</a:t>
            </a:r>
          </a:p>
          <a:p>
            <a:pPr algn="just"/>
            <a:endParaRPr lang="el-GR" dirty="0"/>
          </a:p>
          <a:p>
            <a:pPr algn="just"/>
            <a:r>
              <a:rPr lang="el-GR" dirty="0" smtClean="0"/>
              <a:t>Προσπαθούν </a:t>
            </a:r>
            <a:r>
              <a:rPr lang="el-GR" dirty="0"/>
              <a:t>για </a:t>
            </a:r>
            <a:r>
              <a:rPr lang="el-GR" b="1" dirty="0"/>
              <a:t>υψηλή ποιότητα, ανεκτό κόστος και λογικό χρονοδιάγραμμα</a:t>
            </a:r>
            <a:r>
              <a:rPr lang="el-GR" dirty="0"/>
              <a:t>, εξασφαλίζοντας ότι σημαντικές ανταλλαγές (συναλλαγές) (θα) είναι </a:t>
            </a:r>
            <a:r>
              <a:rPr lang="el-GR" b="1" dirty="0"/>
              <a:t>καθαρέ</a:t>
            </a:r>
            <a:r>
              <a:rPr lang="el-GR" dirty="0"/>
              <a:t>ς και αποδεκτές από τον εργοδότη και τον πελάτη και ότι θα είναι διαθέσιμες για έλεγχο από το χρήστη και το κοινό. </a:t>
            </a:r>
          </a:p>
          <a:p>
            <a:pPr algn="just"/>
            <a:r>
              <a:rPr lang="el-GR" dirty="0" smtClean="0"/>
              <a:t>Εξασφαλίζουν </a:t>
            </a:r>
            <a:r>
              <a:rPr lang="el-GR" b="1" dirty="0"/>
              <a:t>κατάλληλους και κατορθωτούς στόχους και σκοπούς για κάθε έργο (</a:t>
            </a:r>
            <a:r>
              <a:rPr lang="el-GR" b="1" dirty="0" err="1"/>
              <a:t>project</a:t>
            </a:r>
            <a:r>
              <a:rPr lang="el-GR" b="1" dirty="0"/>
              <a:t>) </a:t>
            </a:r>
            <a:r>
              <a:rPr lang="el-GR" dirty="0"/>
              <a:t>στο οποίο συμμετέχουν ή προτείνουν (εισηγούνται).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17</a:t>
            </a:fld>
            <a:endParaRPr lang="el-GR"/>
          </a:p>
        </p:txBody>
      </p:sp>
    </p:spTree>
    <p:extLst>
      <p:ext uri="{BB962C8B-B14F-4D97-AF65-F5344CB8AC3E}">
        <p14:creationId xmlns:p14="http://schemas.microsoft.com/office/powerpoint/2010/main" val="295806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3: Προϊόν </a:t>
            </a:r>
            <a:endParaRPr lang="el-GR" dirty="0"/>
          </a:p>
        </p:txBody>
      </p:sp>
      <p:sp>
        <p:nvSpPr>
          <p:cNvPr id="7" name="Content Placeholder 6"/>
          <p:cNvSpPr>
            <a:spLocks noGrp="1"/>
          </p:cNvSpPr>
          <p:nvPr>
            <p:ph idx="1"/>
          </p:nvPr>
        </p:nvSpPr>
        <p:spPr>
          <a:xfrm>
            <a:off x="539552" y="2323652"/>
            <a:ext cx="7776864" cy="4057676"/>
          </a:xfrm>
        </p:spPr>
        <p:txBody>
          <a:bodyPr>
            <a:normAutofit fontScale="85000" lnSpcReduction="20000"/>
          </a:bodyPr>
          <a:lstStyle/>
          <a:p>
            <a:pPr algn="just"/>
            <a:endParaRPr lang="el-GR" dirty="0"/>
          </a:p>
          <a:p>
            <a:pPr algn="just"/>
            <a:r>
              <a:rPr lang="el-GR" dirty="0" smtClean="0"/>
              <a:t>Προσδιορίζουν</a:t>
            </a:r>
            <a:r>
              <a:rPr lang="el-GR" dirty="0"/>
              <a:t>, ορίζουν και υπογραμμίζουν τα </a:t>
            </a:r>
            <a:r>
              <a:rPr lang="el-GR" b="1" dirty="0"/>
              <a:t>οικονομικά επιμορφωτικά και νομικά αποτελέσματα </a:t>
            </a:r>
            <a:r>
              <a:rPr lang="el-GR" dirty="0"/>
              <a:t>που σχετίζονται με το έργο τους. </a:t>
            </a:r>
          </a:p>
          <a:p>
            <a:pPr algn="just"/>
            <a:r>
              <a:rPr lang="el-GR" b="1" dirty="0" smtClean="0"/>
              <a:t>Πιστοποιούν </a:t>
            </a:r>
            <a:r>
              <a:rPr lang="el-GR" b="1" dirty="0"/>
              <a:t>ότι έχουν τα απαραίτητα προσόντα </a:t>
            </a:r>
            <a:r>
              <a:rPr lang="el-GR" dirty="0"/>
              <a:t>για κάποιο </a:t>
            </a:r>
            <a:r>
              <a:rPr lang="el-GR" b="1" dirty="0"/>
              <a:t>πρόγραμμα που εργάζονται </a:t>
            </a:r>
            <a:r>
              <a:rPr lang="el-GR" dirty="0"/>
              <a:t>ή πρόκειται να εργαστούν με κατάλληλο συνδυασμό μόρφωσης, εκπαίδευσης και εμπειρίας. </a:t>
            </a:r>
          </a:p>
          <a:p>
            <a:pPr algn="just"/>
            <a:r>
              <a:rPr lang="el-GR" dirty="0" smtClean="0"/>
              <a:t>Πιστοποιούν </a:t>
            </a:r>
            <a:r>
              <a:rPr lang="el-GR" b="1" dirty="0"/>
              <a:t>την κατάλληλη μέθοδο </a:t>
            </a:r>
            <a:r>
              <a:rPr lang="el-GR" dirty="0"/>
              <a:t>που χρησιμοποιούν </a:t>
            </a:r>
            <a:r>
              <a:rPr lang="el-GR" b="1" dirty="0"/>
              <a:t>για κάποιο πρόγραμμα </a:t>
            </a:r>
            <a:r>
              <a:rPr lang="el-GR" dirty="0"/>
              <a:t>που εργάζονται ή πρόκειται να εργαστούν. </a:t>
            </a:r>
          </a:p>
          <a:p>
            <a:pPr algn="just"/>
            <a:r>
              <a:rPr lang="el-GR" dirty="0" smtClean="0"/>
              <a:t>Εργάζονται </a:t>
            </a:r>
            <a:r>
              <a:rPr lang="el-GR" dirty="0"/>
              <a:t>με βάση τις </a:t>
            </a:r>
            <a:r>
              <a:rPr lang="el-GR" b="1" dirty="0"/>
              <a:t>επαγγελματικές προδιαγραφές όταν αυτές προσδιορίζονται </a:t>
            </a:r>
            <a:r>
              <a:rPr lang="el-GR" dirty="0"/>
              <a:t>και οι οποίες είναι οι πλέον κατάλληλες, εγκαταλείποντας αυτές μόνον όταν καλύπτονται από ηθικούς ή τεχνητούς λόγους.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18</a:t>
            </a:fld>
            <a:endParaRPr lang="el-GR"/>
          </a:p>
        </p:txBody>
      </p:sp>
    </p:spTree>
    <p:extLst>
      <p:ext uri="{BB962C8B-B14F-4D97-AF65-F5344CB8AC3E}">
        <p14:creationId xmlns:p14="http://schemas.microsoft.com/office/powerpoint/2010/main" val="3896875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3: Προϊόν </a:t>
            </a:r>
            <a:endParaRPr lang="el-GR" dirty="0"/>
          </a:p>
        </p:txBody>
      </p:sp>
      <p:sp>
        <p:nvSpPr>
          <p:cNvPr id="7" name="Content Placeholder 6"/>
          <p:cNvSpPr>
            <a:spLocks noGrp="1"/>
          </p:cNvSpPr>
          <p:nvPr>
            <p:ph idx="1"/>
          </p:nvPr>
        </p:nvSpPr>
        <p:spPr>
          <a:xfrm>
            <a:off x="539552" y="2323652"/>
            <a:ext cx="7776864" cy="4057676"/>
          </a:xfrm>
        </p:spPr>
        <p:txBody>
          <a:bodyPr>
            <a:normAutofit fontScale="85000" lnSpcReduction="20000"/>
          </a:bodyPr>
          <a:lstStyle/>
          <a:p>
            <a:pPr algn="just"/>
            <a:endParaRPr lang="el-GR" dirty="0"/>
          </a:p>
          <a:p>
            <a:pPr algn="just"/>
            <a:r>
              <a:rPr lang="el-GR" dirty="0" smtClean="0"/>
              <a:t>Προσπαθούν </a:t>
            </a:r>
            <a:r>
              <a:rPr lang="el-GR" dirty="0"/>
              <a:t>να καταλάβουν (κατανοήσουν) πλήρως τα </a:t>
            </a:r>
            <a:r>
              <a:rPr lang="el-GR" b="1" dirty="0"/>
              <a:t>ιδιαίτερα χαρακτηριστικά του προγράμματος </a:t>
            </a:r>
            <a:r>
              <a:rPr lang="el-GR" dirty="0"/>
              <a:t>στο οποίο εργάζονται. </a:t>
            </a:r>
          </a:p>
          <a:p>
            <a:pPr algn="just"/>
            <a:r>
              <a:rPr lang="el-GR" dirty="0" smtClean="0"/>
              <a:t>Εξασφαλίζουν </a:t>
            </a:r>
            <a:r>
              <a:rPr lang="el-GR" dirty="0"/>
              <a:t>ότι τα ιδιαίτερα χαρακτηριστικά του προγράμματος στο οποίο εργάζονται έχουν </a:t>
            </a:r>
            <a:r>
              <a:rPr lang="el-GR" b="1" dirty="0"/>
              <a:t>περιγραφεί καλά</a:t>
            </a:r>
            <a:r>
              <a:rPr lang="el-GR" dirty="0"/>
              <a:t> και ικανοποιούν τις απαιτήσεις των χρηστών. </a:t>
            </a:r>
          </a:p>
          <a:p>
            <a:pPr algn="just"/>
            <a:r>
              <a:rPr lang="el-GR" dirty="0" smtClean="0"/>
              <a:t>Προσδιορίζουν </a:t>
            </a:r>
            <a:r>
              <a:rPr lang="el-GR" b="1" dirty="0"/>
              <a:t>με ρεαλισμό τις εκτιμήσεις του χρηματικού κόστους για το σχεδιασμό, το προσωπικό, την ποιότητα και το τελικό προϊόν σε κάποιο πρόγραμμα που εργάζονται ή πρόκειται να εργαστούν</a:t>
            </a:r>
            <a:r>
              <a:rPr lang="el-GR" dirty="0"/>
              <a:t> και θα καθορίζουν το μέγεθος της αβεβαιότητας αυτών των εκτιμήσεων. </a:t>
            </a:r>
          </a:p>
          <a:p>
            <a:pPr algn="just"/>
            <a:r>
              <a:rPr lang="el-GR" dirty="0" smtClean="0"/>
              <a:t>Εξασφαλίζουν </a:t>
            </a:r>
            <a:r>
              <a:rPr lang="el-GR" b="1" dirty="0"/>
              <a:t>επαρκές έλεγχο, υποστήριξη και επίβλεψη του λογισμικού</a:t>
            </a:r>
            <a:r>
              <a:rPr lang="el-GR" dirty="0"/>
              <a:t> και σχετικών ντοκουμέντων που εργάζονται.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19</a:t>
            </a:fld>
            <a:endParaRPr lang="el-GR"/>
          </a:p>
        </p:txBody>
      </p:sp>
    </p:spTree>
    <p:extLst>
      <p:ext uri="{BB962C8B-B14F-4D97-AF65-F5344CB8AC3E}">
        <p14:creationId xmlns:p14="http://schemas.microsoft.com/office/powerpoint/2010/main" val="3906833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Πρόλογος </a:t>
            </a:r>
            <a:endParaRPr lang="el-GR" dirty="0"/>
          </a:p>
        </p:txBody>
      </p:sp>
      <p:sp>
        <p:nvSpPr>
          <p:cNvPr id="3" name="Content Placeholder 2"/>
          <p:cNvSpPr>
            <a:spLocks noGrp="1"/>
          </p:cNvSpPr>
          <p:nvPr>
            <p:ph idx="1"/>
          </p:nvPr>
        </p:nvSpPr>
        <p:spPr>
          <a:xfrm>
            <a:off x="539552" y="1916832"/>
            <a:ext cx="7848872" cy="4680520"/>
          </a:xfrm>
        </p:spPr>
        <p:txBody>
          <a:bodyPr>
            <a:normAutofit fontScale="85000" lnSpcReduction="20000"/>
          </a:bodyPr>
          <a:lstStyle/>
          <a:p>
            <a:pPr algn="just"/>
            <a:r>
              <a:rPr lang="el-GR" dirty="0" smtClean="0"/>
              <a:t>Τα </a:t>
            </a:r>
            <a:r>
              <a:rPr lang="el-GR" dirty="0"/>
              <a:t>άρθρα που περιέχονται </a:t>
            </a:r>
            <a:r>
              <a:rPr lang="el-GR" dirty="0" smtClean="0"/>
              <a:t>στον κώδικα δίνουν </a:t>
            </a:r>
            <a:r>
              <a:rPr lang="el-GR" dirty="0"/>
              <a:t>παραδείγματα και λεπτομέρειες </a:t>
            </a:r>
            <a:r>
              <a:rPr lang="el-GR" dirty="0" smtClean="0"/>
              <a:t>πως οι </a:t>
            </a:r>
            <a:r>
              <a:rPr lang="el-GR" dirty="0"/>
              <a:t>βασικές αρχές καθορίζουν τον τρόπο με βάση τον οποίο δρούμε σαν επαγγελματίες προγραμματιστές. </a:t>
            </a:r>
            <a:endParaRPr lang="el-GR" dirty="0" smtClean="0"/>
          </a:p>
          <a:p>
            <a:pPr algn="just"/>
            <a:r>
              <a:rPr lang="el-GR" dirty="0" smtClean="0"/>
              <a:t>Χωρίς </a:t>
            </a:r>
            <a:r>
              <a:rPr lang="el-GR" dirty="0"/>
              <a:t>τις </a:t>
            </a:r>
            <a:r>
              <a:rPr lang="el-GR" b="1" dirty="0"/>
              <a:t>φιλοδοξίες</a:t>
            </a:r>
            <a:r>
              <a:rPr lang="el-GR" dirty="0"/>
              <a:t> οι </a:t>
            </a:r>
            <a:r>
              <a:rPr lang="el-GR" b="1" dirty="0"/>
              <a:t>λεπτομέρειες</a:t>
            </a:r>
            <a:r>
              <a:rPr lang="el-GR" dirty="0"/>
              <a:t> μπορεί να γίνουν νομική γραφειοκρατία και πληκτικές (κουραστικές). </a:t>
            </a:r>
            <a:endParaRPr lang="el-GR" dirty="0" smtClean="0"/>
          </a:p>
          <a:p>
            <a:pPr algn="just"/>
            <a:r>
              <a:rPr lang="el-GR" dirty="0" smtClean="0"/>
              <a:t>Χωρίς </a:t>
            </a:r>
            <a:r>
              <a:rPr lang="el-GR" dirty="0"/>
              <a:t>τις λεπτομέρειες οι φιλοδοξίες μπορεί να ακούγονται δυνατές (βαρύγδουπα) αλλά και άδειες (χωρίς περιεχόμενο). </a:t>
            </a:r>
            <a:endParaRPr lang="el-GR" dirty="0" smtClean="0"/>
          </a:p>
          <a:p>
            <a:pPr algn="just"/>
            <a:r>
              <a:rPr lang="el-GR" dirty="0" smtClean="0"/>
              <a:t>Μαζί</a:t>
            </a:r>
            <a:r>
              <a:rPr lang="el-GR" dirty="0"/>
              <a:t>, φιλοδοξίες και λεπτομέρειες δημιουργούν ένα συνεκτικό κώδικα. </a:t>
            </a:r>
            <a:endParaRPr lang="el-GR" dirty="0" smtClean="0"/>
          </a:p>
          <a:p>
            <a:pPr algn="just"/>
            <a:r>
              <a:rPr lang="el-GR" dirty="0" smtClean="0"/>
              <a:t>Οι </a:t>
            </a:r>
            <a:r>
              <a:rPr lang="el-GR" dirty="0"/>
              <a:t>προγραμματιστές δεσμεύονται (αναλαμβάνουν την υποχρέωση) να κάνουν την ανάλυση, καθορισμό, σχεδιασμό, ανάπτυξη, έλεγχο και διατήρηση του προγραμματισμού ένα χρήσιμο και με εκτίμηση επάγγελμα. </a:t>
            </a:r>
            <a:r>
              <a:rPr lang="el-GR" b="1" dirty="0"/>
              <a:t>Σε συμφωνία με την δέσμευση τους για την υγεία, ασφάλεια και ευημερία του κοινού οι προγραμματιστές θα εμμείνουν (τηρούν) </a:t>
            </a:r>
            <a:r>
              <a:rPr lang="el-GR" b="1" dirty="0" smtClean="0"/>
              <a:t>οκτώ </a:t>
            </a:r>
            <a:r>
              <a:rPr lang="el-GR" b="1" dirty="0"/>
              <a:t>αρχές </a:t>
            </a:r>
            <a:endParaRPr lang="el-GR" sz="2000" b="1" dirty="0"/>
          </a:p>
        </p:txBody>
      </p:sp>
      <p:sp>
        <p:nvSpPr>
          <p:cNvPr id="4" name="Date Placeholder 3"/>
          <p:cNvSpPr>
            <a:spLocks noGrp="1"/>
          </p:cNvSpPr>
          <p:nvPr>
            <p:ph type="dt" sz="half" idx="10"/>
          </p:nvPr>
        </p:nvSpPr>
        <p:spPr/>
        <p:txBody>
          <a:bodyPr/>
          <a:lstStyle/>
          <a:p>
            <a:fld id="{00D048C6-0A96-4BBE-B02D-E600EEE3DD41}"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a:t>
            </a:fld>
            <a:endParaRPr lang="el-GR"/>
          </a:p>
        </p:txBody>
      </p:sp>
    </p:spTree>
    <p:extLst>
      <p:ext uri="{BB962C8B-B14F-4D97-AF65-F5344CB8AC3E}">
        <p14:creationId xmlns:p14="http://schemas.microsoft.com/office/powerpoint/2010/main" val="31941635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3: Προϊόν </a:t>
            </a:r>
            <a:endParaRPr lang="el-GR" dirty="0"/>
          </a:p>
        </p:txBody>
      </p:sp>
      <p:sp>
        <p:nvSpPr>
          <p:cNvPr id="7" name="Content Placeholder 6"/>
          <p:cNvSpPr>
            <a:spLocks noGrp="1"/>
          </p:cNvSpPr>
          <p:nvPr>
            <p:ph idx="1"/>
          </p:nvPr>
        </p:nvSpPr>
        <p:spPr>
          <a:xfrm>
            <a:off x="539552" y="2323652"/>
            <a:ext cx="7776864" cy="4057676"/>
          </a:xfrm>
        </p:spPr>
        <p:txBody>
          <a:bodyPr>
            <a:normAutofit fontScale="77500" lnSpcReduction="20000"/>
          </a:bodyPr>
          <a:lstStyle/>
          <a:p>
            <a:pPr algn="just"/>
            <a:r>
              <a:rPr lang="el-GR" dirty="0" smtClean="0"/>
              <a:t>Εξασφαλίζουν </a:t>
            </a:r>
            <a:r>
              <a:rPr lang="el-GR" b="1" dirty="0"/>
              <a:t>επαρκή σχόλια, περιλαμβάνοντας τα σημαντικά προβλήματα που ανακάλυψαν και τις λύσεις που δόθηκαν </a:t>
            </a:r>
            <a:r>
              <a:rPr lang="el-GR" dirty="0"/>
              <a:t>για κάποιο λογισμικό στο οποίο εργάζονται. </a:t>
            </a:r>
          </a:p>
          <a:p>
            <a:pPr algn="just"/>
            <a:r>
              <a:rPr lang="el-GR" b="1" dirty="0" smtClean="0"/>
              <a:t>Εργάζονται </a:t>
            </a:r>
            <a:r>
              <a:rPr lang="el-GR" b="1" dirty="0"/>
              <a:t>στην ανάπτυξη ενός λογισμικού και των σχετικών εγγράφων τα οποία εκτιμούν την προσωπική ζωή αυτών που θα έχουν σχέση με αυτά</a:t>
            </a:r>
            <a:r>
              <a:rPr lang="el-GR" dirty="0"/>
              <a:t>. </a:t>
            </a:r>
          </a:p>
          <a:p>
            <a:pPr algn="just"/>
            <a:r>
              <a:rPr lang="el-GR" dirty="0" smtClean="0"/>
              <a:t>Είναι </a:t>
            </a:r>
            <a:r>
              <a:rPr lang="el-GR" dirty="0"/>
              <a:t>προσεκτικοί ώστε να χρησιμοποιούν μόνο </a:t>
            </a:r>
            <a:r>
              <a:rPr lang="el-GR" b="1" dirty="0"/>
              <a:t>σωστά δεδομένα τα οποία έχουν παραχθεί με ηθικά και νόμιμα μέσα</a:t>
            </a:r>
            <a:r>
              <a:rPr lang="el-GR" dirty="0"/>
              <a:t> και ότι θα χρησιμοποιούν αυτά με τους κατάλληλους καθορισμένους τρόπους. </a:t>
            </a:r>
          </a:p>
          <a:p>
            <a:pPr algn="just"/>
            <a:r>
              <a:rPr lang="el-GR" dirty="0" smtClean="0"/>
              <a:t>Διατηρούν </a:t>
            </a:r>
            <a:r>
              <a:rPr lang="el-GR" dirty="0"/>
              <a:t>την ακεραιότητα των δεδομένων και θα είναι, ευαίσθητοι σε κάθε παραποίηση τους ή λήξη της ισχύος τους. </a:t>
            </a:r>
          </a:p>
          <a:p>
            <a:pPr algn="just"/>
            <a:r>
              <a:rPr lang="el-GR" b="1" dirty="0" smtClean="0"/>
              <a:t>Χρησιμοποιούν </a:t>
            </a:r>
            <a:r>
              <a:rPr lang="el-GR" b="1" dirty="0"/>
              <a:t>όλες τις μορφές συντήρησης του λογισμικού με τον ίδιο επαγγελματισμό σαν να είναι καινούργιο.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20</a:t>
            </a:fld>
            <a:endParaRPr lang="el-GR"/>
          </a:p>
        </p:txBody>
      </p:sp>
    </p:spTree>
    <p:extLst>
      <p:ext uri="{BB962C8B-B14F-4D97-AF65-F5344CB8AC3E}">
        <p14:creationId xmlns:p14="http://schemas.microsoft.com/office/powerpoint/2010/main" val="28983781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4: Κρίση </a:t>
            </a:r>
            <a:endParaRPr lang="el-GR" dirty="0"/>
          </a:p>
        </p:txBody>
      </p:sp>
      <p:sp>
        <p:nvSpPr>
          <p:cNvPr id="7" name="Content Placeholder 6"/>
          <p:cNvSpPr>
            <a:spLocks noGrp="1"/>
          </p:cNvSpPr>
          <p:nvPr>
            <p:ph idx="1"/>
          </p:nvPr>
        </p:nvSpPr>
        <p:spPr>
          <a:xfrm>
            <a:off x="539552" y="2323652"/>
            <a:ext cx="7776864" cy="4057676"/>
          </a:xfrm>
        </p:spPr>
        <p:txBody>
          <a:bodyPr>
            <a:normAutofit fontScale="92500"/>
          </a:bodyPr>
          <a:lstStyle/>
          <a:p>
            <a:pPr marL="68580" indent="0" algn="just">
              <a:buNone/>
            </a:pPr>
            <a:r>
              <a:rPr lang="el-GR" dirty="0"/>
              <a:t>Οι προγραμματιστές θα διατηρούν την ακεραιότητα και ανεξαρτησία στην επαγγελματική </a:t>
            </a:r>
            <a:r>
              <a:rPr lang="el-GR" dirty="0" smtClean="0"/>
              <a:t>τους </a:t>
            </a:r>
            <a:r>
              <a:rPr lang="el-GR" dirty="0"/>
              <a:t>κρίση. Συγκεκριμένα οι προγραμματιστές θα: </a:t>
            </a:r>
            <a:r>
              <a:rPr lang="el-GR" dirty="0" smtClean="0"/>
              <a:t>	</a:t>
            </a:r>
          </a:p>
          <a:p>
            <a:pPr algn="just"/>
            <a:endParaRPr lang="el-GR" dirty="0"/>
          </a:p>
          <a:p>
            <a:pPr algn="just"/>
            <a:r>
              <a:rPr lang="el-GR" b="1" dirty="0"/>
              <a:t>Διαμορφώνουν όλες τις τεχνικές κρίσεις με βάση την ανάγκη να υποστηριχθούν και διατηρηθούν οι ανθρώπινες αξίες. </a:t>
            </a:r>
          </a:p>
          <a:p>
            <a:pPr algn="just"/>
            <a:r>
              <a:rPr lang="el-GR" b="1" dirty="0" smtClean="0"/>
              <a:t>Αποδέχονται </a:t>
            </a:r>
            <a:r>
              <a:rPr lang="el-GR" b="1" dirty="0"/>
              <a:t>ντοκουμέντα </a:t>
            </a:r>
            <a:r>
              <a:rPr lang="el-GR" dirty="0"/>
              <a:t>τα οποία αναπτύχθηκαν (διαμορφώθηκαν) </a:t>
            </a:r>
            <a:r>
              <a:rPr lang="el-GR" b="1" dirty="0"/>
              <a:t>είτε από την επίβλεψη τους είτε σε περιβάλλον της αρμοδιότητας τους με το οποίο συμφωνούν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21</a:t>
            </a:fld>
            <a:endParaRPr lang="el-GR"/>
          </a:p>
        </p:txBody>
      </p:sp>
    </p:spTree>
    <p:extLst>
      <p:ext uri="{BB962C8B-B14F-4D97-AF65-F5344CB8AC3E}">
        <p14:creationId xmlns:p14="http://schemas.microsoft.com/office/powerpoint/2010/main" val="1621127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4: Κρίση </a:t>
            </a:r>
            <a:endParaRPr lang="el-GR" dirty="0"/>
          </a:p>
        </p:txBody>
      </p:sp>
      <p:sp>
        <p:nvSpPr>
          <p:cNvPr id="7" name="Content Placeholder 6"/>
          <p:cNvSpPr>
            <a:spLocks noGrp="1"/>
          </p:cNvSpPr>
          <p:nvPr>
            <p:ph idx="1"/>
          </p:nvPr>
        </p:nvSpPr>
        <p:spPr>
          <a:xfrm>
            <a:off x="539552" y="2323652"/>
            <a:ext cx="7776864" cy="4057676"/>
          </a:xfrm>
        </p:spPr>
        <p:txBody>
          <a:bodyPr>
            <a:normAutofit fontScale="85000" lnSpcReduction="20000"/>
          </a:bodyPr>
          <a:lstStyle/>
          <a:p>
            <a:pPr algn="just"/>
            <a:endParaRPr lang="el-GR" dirty="0"/>
          </a:p>
          <a:p>
            <a:pPr algn="just"/>
            <a:r>
              <a:rPr lang="el-GR" b="1" dirty="0" smtClean="0"/>
              <a:t>Διατηρούν </a:t>
            </a:r>
            <a:r>
              <a:rPr lang="el-GR" b="1" dirty="0"/>
              <a:t>την επαγγελματική τους αντικειμενικότητα με σεβασμό σε κάθε λογισμικό ή σχετικά ντοκουμέντα όταν τους ζητηθεί να τα εκτιμήσουν. </a:t>
            </a:r>
          </a:p>
          <a:p>
            <a:pPr algn="just"/>
            <a:r>
              <a:rPr lang="el-GR" dirty="0" smtClean="0"/>
              <a:t>Δεν </a:t>
            </a:r>
            <a:r>
              <a:rPr lang="el-GR" dirty="0"/>
              <a:t>θα εμπλέκονται σε πράξεις με οικονομικές απάτες όπως </a:t>
            </a:r>
            <a:r>
              <a:rPr lang="el-GR" b="1" dirty="0"/>
              <a:t>δωροδοκία, </a:t>
            </a:r>
            <a:r>
              <a:rPr lang="el-GR" b="1" dirty="0" err="1"/>
              <a:t>διπλομισθία</a:t>
            </a:r>
            <a:r>
              <a:rPr lang="el-GR" b="1" dirty="0"/>
              <a:t> ή άλλες ακατάλληλες οικονομικές πράξεις. </a:t>
            </a:r>
          </a:p>
          <a:p>
            <a:pPr algn="just"/>
            <a:r>
              <a:rPr lang="el-GR" dirty="0" smtClean="0"/>
              <a:t>Αποκαλύπτουν </a:t>
            </a:r>
            <a:r>
              <a:rPr lang="el-GR" dirty="0"/>
              <a:t>σε όλα τα ενδιαφερόμενα μέρη εκείνα τα αντικρουόμενα συμφέροντα τα οποία λογικά δεν μπορούν να αποφευχθούν ή ρυθμιστούν. </a:t>
            </a:r>
          </a:p>
          <a:p>
            <a:pPr algn="just"/>
            <a:r>
              <a:rPr lang="el-GR" b="1" dirty="0" smtClean="0"/>
              <a:t>Αρνούνται </a:t>
            </a:r>
            <a:r>
              <a:rPr lang="el-GR" b="1" dirty="0"/>
              <a:t>να συμμετέχουν ως μέλη ή σύμβουλοι σε ιδιωτικό, κυβερνητικό ή επαγγελματικό σώμα που σχετίζεται με ζητήματα του λογισμικού στο οποίο αυτοί (οι προγραμματιστές) οι εργαζόμενοι ή οι πελάτες τους έχουν αντικρουόμενα συμφέροντα.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22</a:t>
            </a:fld>
            <a:endParaRPr lang="el-GR"/>
          </a:p>
        </p:txBody>
      </p:sp>
    </p:spTree>
    <p:extLst>
      <p:ext uri="{BB962C8B-B14F-4D97-AF65-F5344CB8AC3E}">
        <p14:creationId xmlns:p14="http://schemas.microsoft.com/office/powerpoint/2010/main" val="33151384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b="1" dirty="0"/>
              <a:t>Αρχή 5: Διοίκηση - Διαχείριση </a:t>
            </a:r>
            <a:endParaRPr lang="el-GR" dirty="0"/>
          </a:p>
        </p:txBody>
      </p:sp>
      <p:sp>
        <p:nvSpPr>
          <p:cNvPr id="7" name="Content Placeholder 6"/>
          <p:cNvSpPr>
            <a:spLocks noGrp="1"/>
          </p:cNvSpPr>
          <p:nvPr>
            <p:ph idx="1"/>
          </p:nvPr>
        </p:nvSpPr>
        <p:spPr>
          <a:xfrm>
            <a:off x="539552" y="2323652"/>
            <a:ext cx="7776864" cy="4057676"/>
          </a:xfrm>
        </p:spPr>
        <p:txBody>
          <a:bodyPr>
            <a:normAutofit fontScale="92500" lnSpcReduction="20000"/>
          </a:bodyPr>
          <a:lstStyle/>
          <a:p>
            <a:pPr marL="68580" indent="0" algn="just">
              <a:buNone/>
            </a:pPr>
            <a:r>
              <a:rPr lang="el-GR" dirty="0"/>
              <a:t>Οι διαχειριστές και ηγέτες προγραμματιστών θα συνεισφέρουν και προάγουν μια ηθική προσέγγιση στην ανάπτυξη και διατήρηση του λογισμικού. Συγκεκριμένα αυτοί που διοικούν ή ηγούνται προγραμματιστών θα: </a:t>
            </a:r>
            <a:endParaRPr lang="el-GR" dirty="0" smtClean="0"/>
          </a:p>
          <a:p>
            <a:pPr marL="68580" indent="0" algn="just">
              <a:buNone/>
            </a:pPr>
            <a:endParaRPr lang="el-GR" dirty="0"/>
          </a:p>
          <a:p>
            <a:pPr algn="just"/>
            <a:r>
              <a:rPr lang="el-GR" dirty="0"/>
              <a:t>Εξασφαλίζουν </a:t>
            </a:r>
            <a:r>
              <a:rPr lang="el-GR" b="1" dirty="0"/>
              <a:t>καλή διοίκηση για κάθε πρόγραμμα στο οποίο εργάζονται </a:t>
            </a:r>
            <a:r>
              <a:rPr lang="el-GR" dirty="0"/>
              <a:t>περιλαμβανομένων αποτελεσματικών ενεργειών - διαδικασιών για την καλή ποιότητα και μείωση του ρίσκου. </a:t>
            </a:r>
          </a:p>
          <a:p>
            <a:pPr algn="just"/>
            <a:r>
              <a:rPr lang="el-GR" b="1" dirty="0" smtClean="0"/>
              <a:t>Εξασφαλίζουν </a:t>
            </a:r>
            <a:r>
              <a:rPr lang="el-GR" b="1" dirty="0"/>
              <a:t>ότι οι προγραμματιστές είναι ενημερωμένοι για τις προδιαγραφές (του προϊόντος) πριν αποφασίσουν για αυτές.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23</a:t>
            </a:fld>
            <a:endParaRPr lang="el-GR"/>
          </a:p>
        </p:txBody>
      </p:sp>
    </p:spTree>
    <p:extLst>
      <p:ext uri="{BB962C8B-B14F-4D97-AF65-F5344CB8AC3E}">
        <p14:creationId xmlns:p14="http://schemas.microsoft.com/office/powerpoint/2010/main" val="11513708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b="1" dirty="0"/>
              <a:t>Αρχή 5: Διοίκηση - Διαχείριση </a:t>
            </a:r>
            <a:endParaRPr lang="el-GR" dirty="0"/>
          </a:p>
        </p:txBody>
      </p:sp>
      <p:sp>
        <p:nvSpPr>
          <p:cNvPr id="7" name="Content Placeholder 6"/>
          <p:cNvSpPr>
            <a:spLocks noGrp="1"/>
          </p:cNvSpPr>
          <p:nvPr>
            <p:ph idx="1"/>
          </p:nvPr>
        </p:nvSpPr>
        <p:spPr>
          <a:xfrm>
            <a:off x="539552" y="2323652"/>
            <a:ext cx="7992888" cy="4057676"/>
          </a:xfrm>
        </p:spPr>
        <p:txBody>
          <a:bodyPr>
            <a:normAutofit fontScale="85000" lnSpcReduction="20000"/>
          </a:bodyPr>
          <a:lstStyle/>
          <a:p>
            <a:pPr algn="just"/>
            <a:endParaRPr lang="el-GR" dirty="0"/>
          </a:p>
          <a:p>
            <a:pPr algn="just"/>
            <a:r>
              <a:rPr lang="el-GR" dirty="0" smtClean="0"/>
              <a:t>Εξασφαλίζουν </a:t>
            </a:r>
            <a:r>
              <a:rPr lang="el-GR" dirty="0"/>
              <a:t>ότι οι προγραμματιστές γνωρίζουν την εργασιακή νομοθεσία και διαδικασίες για την προστασία των κωδικών αριθμών, φακέλων και πληροφορίας που είναι εμπιστευτικά του εργοδότη ή εργαζομένων. </a:t>
            </a:r>
          </a:p>
          <a:p>
            <a:pPr algn="just"/>
            <a:r>
              <a:rPr lang="el-GR" b="1" dirty="0" smtClean="0"/>
              <a:t>Αναθέτουν </a:t>
            </a:r>
            <a:r>
              <a:rPr lang="el-GR" b="1" dirty="0"/>
              <a:t>εργασία</a:t>
            </a:r>
            <a:r>
              <a:rPr lang="el-GR" dirty="0"/>
              <a:t> (σε κάποιον άλλον) αφού λάβουν υπόψη τους την μόρφωση και εμπειρία τους και ότι </a:t>
            </a:r>
            <a:r>
              <a:rPr lang="el-GR" b="1" dirty="0"/>
              <a:t>διαφαίνεται η επιθυμία για παραπέρα μόρφωση και εμπειρία (από την πλευρά του άλλου). </a:t>
            </a:r>
          </a:p>
          <a:p>
            <a:pPr algn="just"/>
            <a:r>
              <a:rPr lang="el-GR" b="1" dirty="0" smtClean="0"/>
              <a:t>Προσδιορίζουν </a:t>
            </a:r>
            <a:r>
              <a:rPr lang="el-GR" b="1" dirty="0"/>
              <a:t>με ρεαλισμό τις εκτιμήσεις του χρηματικού κόστους για το σχεδιασμό, το προσωπικό, την ποιότητα και το τελικό προϊόν σε κάποιο πρόγραμμα που εργάζονται ή πρόκειται να εργαστούν και θα καθορίζουν το μέγεθος της αβεβαιότητας αυτών των εκτιμήσεων.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24</a:t>
            </a:fld>
            <a:endParaRPr lang="el-GR"/>
          </a:p>
        </p:txBody>
      </p:sp>
    </p:spTree>
    <p:extLst>
      <p:ext uri="{BB962C8B-B14F-4D97-AF65-F5344CB8AC3E}">
        <p14:creationId xmlns:p14="http://schemas.microsoft.com/office/powerpoint/2010/main" val="9019748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b="1" dirty="0"/>
              <a:t>Αρχή 5: Διοίκηση - Διαχείριση </a:t>
            </a:r>
            <a:endParaRPr lang="el-GR" dirty="0"/>
          </a:p>
        </p:txBody>
      </p:sp>
      <p:sp>
        <p:nvSpPr>
          <p:cNvPr id="7" name="Content Placeholder 6"/>
          <p:cNvSpPr>
            <a:spLocks noGrp="1"/>
          </p:cNvSpPr>
          <p:nvPr>
            <p:ph idx="1"/>
          </p:nvPr>
        </p:nvSpPr>
        <p:spPr>
          <a:xfrm>
            <a:off x="539552" y="2323652"/>
            <a:ext cx="7992888" cy="4057676"/>
          </a:xfrm>
        </p:spPr>
        <p:txBody>
          <a:bodyPr>
            <a:normAutofit fontScale="92500" lnSpcReduction="10000"/>
          </a:bodyPr>
          <a:lstStyle/>
          <a:p>
            <a:pPr algn="just"/>
            <a:endParaRPr lang="el-GR" dirty="0"/>
          </a:p>
          <a:p>
            <a:pPr algn="just"/>
            <a:r>
              <a:rPr lang="el-GR" dirty="0" smtClean="0"/>
              <a:t>Προσελκύουν </a:t>
            </a:r>
            <a:r>
              <a:rPr lang="el-GR" dirty="0"/>
              <a:t>δυνάμενους προγραμματιστές μόνο μετά από </a:t>
            </a:r>
            <a:r>
              <a:rPr lang="el-GR" b="1" dirty="0"/>
              <a:t>πλήρη και ακριβή περιγραφή των συνθηκών εργασίας. </a:t>
            </a:r>
          </a:p>
          <a:p>
            <a:pPr algn="just"/>
            <a:r>
              <a:rPr lang="el-GR" dirty="0" smtClean="0"/>
              <a:t>Προσφέρουν </a:t>
            </a:r>
            <a:r>
              <a:rPr lang="el-GR" b="1" dirty="0"/>
              <a:t>δικαιοσύνη</a:t>
            </a:r>
            <a:r>
              <a:rPr lang="el-GR" dirty="0"/>
              <a:t> και </a:t>
            </a:r>
            <a:r>
              <a:rPr lang="el-GR" b="1" dirty="0"/>
              <a:t>αποζημίωση</a:t>
            </a:r>
            <a:r>
              <a:rPr lang="el-GR" dirty="0"/>
              <a:t>. </a:t>
            </a:r>
          </a:p>
          <a:p>
            <a:pPr algn="just"/>
            <a:r>
              <a:rPr lang="el-GR" b="1" dirty="0" smtClean="0"/>
              <a:t>Δεν </a:t>
            </a:r>
            <a:r>
              <a:rPr lang="el-GR" b="1" dirty="0"/>
              <a:t>θα εμποδίζουν αδικαιολόγητα κάποιον να πάρει μια θέση εργασίας για την οποία </a:t>
            </a:r>
            <a:r>
              <a:rPr lang="el-GR" b="1" i="1" dirty="0"/>
              <a:t>έχει </a:t>
            </a:r>
            <a:r>
              <a:rPr lang="el-GR" b="1" dirty="0"/>
              <a:t>τα τυπικά προσόντα. </a:t>
            </a:r>
          </a:p>
          <a:p>
            <a:pPr algn="just"/>
            <a:r>
              <a:rPr lang="el-GR" b="1" dirty="0" smtClean="0"/>
              <a:t>Εξασφαλίζουν </a:t>
            </a:r>
            <a:r>
              <a:rPr lang="el-GR" b="1" dirty="0"/>
              <a:t>ότι υπάρχει δίκαιη συμφωνία όσον αφορά την ιδιοκτησία ενός λογισμικού, την ανάπτυξη, έρευνα γράψιμο ή άλλη κυριότητα με την οποία ο προγραμματιστής εμπλέκεται.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25</a:t>
            </a:fld>
            <a:endParaRPr lang="el-GR"/>
          </a:p>
        </p:txBody>
      </p:sp>
    </p:spTree>
    <p:extLst>
      <p:ext uri="{BB962C8B-B14F-4D97-AF65-F5344CB8AC3E}">
        <p14:creationId xmlns:p14="http://schemas.microsoft.com/office/powerpoint/2010/main" val="3645958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b="1" dirty="0"/>
              <a:t>Αρχή 5: Διοίκηση - Διαχείριση </a:t>
            </a:r>
            <a:endParaRPr lang="el-GR" dirty="0"/>
          </a:p>
        </p:txBody>
      </p:sp>
      <p:sp>
        <p:nvSpPr>
          <p:cNvPr id="7" name="Content Placeholder 6"/>
          <p:cNvSpPr>
            <a:spLocks noGrp="1"/>
          </p:cNvSpPr>
          <p:nvPr>
            <p:ph idx="1"/>
          </p:nvPr>
        </p:nvSpPr>
        <p:spPr>
          <a:xfrm>
            <a:off x="539552" y="2323652"/>
            <a:ext cx="7992888" cy="4057676"/>
          </a:xfrm>
        </p:spPr>
        <p:txBody>
          <a:bodyPr>
            <a:normAutofit/>
          </a:bodyPr>
          <a:lstStyle/>
          <a:p>
            <a:pPr algn="just"/>
            <a:endParaRPr lang="el-GR" dirty="0"/>
          </a:p>
          <a:p>
            <a:pPr algn="just"/>
            <a:r>
              <a:rPr lang="el-GR" dirty="0" smtClean="0"/>
              <a:t>Προνοούν </a:t>
            </a:r>
            <a:r>
              <a:rPr lang="el-GR" dirty="0"/>
              <a:t>τις οφειλόμενες διαδικασίες για να ακούγονται οι </a:t>
            </a:r>
            <a:r>
              <a:rPr lang="el-GR" b="1" dirty="0"/>
              <a:t>κατηγορίες που σχετίζονται με την παράβαση της εργατικής νομοθεσίας ή αυτού του κώδικα. </a:t>
            </a:r>
          </a:p>
          <a:p>
            <a:pPr algn="just"/>
            <a:r>
              <a:rPr lang="el-GR" dirty="0" smtClean="0"/>
              <a:t>Δεν </a:t>
            </a:r>
            <a:r>
              <a:rPr lang="el-GR" dirty="0"/>
              <a:t>θα ζητούν από ένα προγραμματιστή να κάνει κάτι που δεν είναι σύμφωνα (συνεπές) με τον κώδικα. </a:t>
            </a:r>
          </a:p>
          <a:p>
            <a:pPr algn="just"/>
            <a:r>
              <a:rPr lang="el-GR" b="1" dirty="0" smtClean="0"/>
              <a:t>Δεν </a:t>
            </a:r>
            <a:r>
              <a:rPr lang="el-GR" b="1" dirty="0"/>
              <a:t>θα τιμωρούν κάποιον που εκφράζει ηθικά ζητήματα σε ότι αφορά το πρόγραμμα.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26</a:t>
            </a:fld>
            <a:endParaRPr lang="el-GR"/>
          </a:p>
        </p:txBody>
      </p:sp>
    </p:spTree>
    <p:extLst>
      <p:ext uri="{BB962C8B-B14F-4D97-AF65-F5344CB8AC3E}">
        <p14:creationId xmlns:p14="http://schemas.microsoft.com/office/powerpoint/2010/main" val="892642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6: Επάγγελμα </a:t>
            </a:r>
            <a:endParaRPr lang="el-GR" dirty="0"/>
          </a:p>
        </p:txBody>
      </p:sp>
      <p:sp>
        <p:nvSpPr>
          <p:cNvPr id="7" name="Content Placeholder 6"/>
          <p:cNvSpPr>
            <a:spLocks noGrp="1"/>
          </p:cNvSpPr>
          <p:nvPr>
            <p:ph idx="1"/>
          </p:nvPr>
        </p:nvSpPr>
        <p:spPr>
          <a:xfrm>
            <a:off x="539552" y="2323652"/>
            <a:ext cx="7776864" cy="4057676"/>
          </a:xfrm>
        </p:spPr>
        <p:txBody>
          <a:bodyPr>
            <a:normAutofit fontScale="92500"/>
          </a:bodyPr>
          <a:lstStyle/>
          <a:p>
            <a:pPr marL="68580" indent="0" algn="just">
              <a:buNone/>
            </a:pPr>
            <a:r>
              <a:rPr lang="el-GR" dirty="0"/>
              <a:t>Οι προγραμματιστές θα προωθούν την ακεραιότητα και εκτίμηση του επαγγέλματος σύμφωνα με το δημόσιο συμφέρον. Συγκεκριμένα οι προγραμματιστές θα: </a:t>
            </a:r>
            <a:endParaRPr lang="el-GR" dirty="0" smtClean="0"/>
          </a:p>
          <a:p>
            <a:pPr marL="68580" indent="0" algn="just">
              <a:buNone/>
            </a:pPr>
            <a:endParaRPr lang="el-GR" dirty="0"/>
          </a:p>
          <a:p>
            <a:pPr algn="just"/>
            <a:r>
              <a:rPr lang="el-GR" dirty="0" smtClean="0"/>
              <a:t>Βοηθούν </a:t>
            </a:r>
            <a:r>
              <a:rPr lang="el-GR" dirty="0"/>
              <a:t>στην ανάπτυξη ενός οργανικού περιβάλλοντος ευνοϊκό για ηθική δράση. </a:t>
            </a:r>
          </a:p>
          <a:p>
            <a:pPr algn="just"/>
            <a:r>
              <a:rPr lang="el-GR" b="1" dirty="0" smtClean="0"/>
              <a:t>Προάγουν </a:t>
            </a:r>
            <a:r>
              <a:rPr lang="el-GR" b="1" dirty="0"/>
              <a:t>τη δημόσια (κοινή) γνώση για τον προγραμματισμό. </a:t>
            </a:r>
          </a:p>
          <a:p>
            <a:pPr algn="just"/>
            <a:r>
              <a:rPr lang="el-GR" dirty="0" smtClean="0"/>
              <a:t>Επεκτείνουν </a:t>
            </a:r>
            <a:r>
              <a:rPr lang="el-GR" dirty="0"/>
              <a:t>την γνώση για τον προγραμματισμό με </a:t>
            </a:r>
            <a:r>
              <a:rPr lang="el-GR" b="1" dirty="0"/>
              <a:t>κατάλληλη συμμετοχή σε επαγγελματικούς οργανισμούς, συναντήσεις και δημοσιεύσεις.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27</a:t>
            </a:fld>
            <a:endParaRPr lang="el-GR"/>
          </a:p>
        </p:txBody>
      </p:sp>
    </p:spTree>
    <p:extLst>
      <p:ext uri="{BB962C8B-B14F-4D97-AF65-F5344CB8AC3E}">
        <p14:creationId xmlns:p14="http://schemas.microsoft.com/office/powerpoint/2010/main" val="12531460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6: Επάγγελμα </a:t>
            </a:r>
            <a:endParaRPr lang="el-GR" dirty="0"/>
          </a:p>
        </p:txBody>
      </p:sp>
      <p:sp>
        <p:nvSpPr>
          <p:cNvPr id="7" name="Content Placeholder 6"/>
          <p:cNvSpPr>
            <a:spLocks noGrp="1"/>
          </p:cNvSpPr>
          <p:nvPr>
            <p:ph idx="1"/>
          </p:nvPr>
        </p:nvSpPr>
        <p:spPr>
          <a:xfrm>
            <a:off x="539552" y="2323652"/>
            <a:ext cx="8064896" cy="4057676"/>
          </a:xfrm>
        </p:spPr>
        <p:txBody>
          <a:bodyPr>
            <a:normAutofit fontScale="70000" lnSpcReduction="20000"/>
          </a:bodyPr>
          <a:lstStyle/>
          <a:p>
            <a:pPr algn="just"/>
            <a:endParaRPr lang="el-GR" dirty="0"/>
          </a:p>
          <a:p>
            <a:pPr algn="just"/>
            <a:r>
              <a:rPr lang="el-GR" dirty="0" smtClean="0"/>
              <a:t>Υποστηρίζουν </a:t>
            </a:r>
            <a:r>
              <a:rPr lang="el-GR" dirty="0"/>
              <a:t>ως μέλη του επαγγέλματος άλλους προγραμματιστές να προσπαθούν να εφαρμόζουν τον κώδικα. </a:t>
            </a:r>
          </a:p>
          <a:p>
            <a:pPr algn="just"/>
            <a:r>
              <a:rPr lang="el-GR" b="1" dirty="0" smtClean="0"/>
              <a:t>Δεν </a:t>
            </a:r>
            <a:r>
              <a:rPr lang="el-GR" b="1" dirty="0"/>
              <a:t>θα προωθούν τα δικά τους συμφέροντα σε βάρος του επαγγέλματος, του πελάτη ή του εργοδότη. </a:t>
            </a:r>
          </a:p>
          <a:p>
            <a:pPr algn="just"/>
            <a:r>
              <a:rPr lang="el-GR" dirty="0" smtClean="0"/>
              <a:t>Υπακούουν </a:t>
            </a:r>
            <a:r>
              <a:rPr lang="el-GR" dirty="0"/>
              <a:t>σε όλους τους νόμους που καλύπτουν την εργασία τους, εκτός από περιπτώσεις, όπου η υπακοή δεν συμβιβάζεται με το δημόσιο συμφέρον. </a:t>
            </a:r>
          </a:p>
          <a:p>
            <a:pPr algn="just"/>
            <a:r>
              <a:rPr lang="el-GR" b="1" dirty="0" smtClean="0"/>
              <a:t>Είναι </a:t>
            </a:r>
            <a:r>
              <a:rPr lang="el-GR" b="1" dirty="0"/>
              <a:t>ακριβείς όταν δηλώνουν τα χαρακτηριστικά ενός λογισμικού στο οποίο εργάζονται, αποφεύγοντας όχι μόνο ψευδείς ισχυρισμούς αλλά και ισχυρισμούς οι οποίοι λογικά μπορεί να υποτεθεί ότι είναι πονηροί (κερδοσκοπικοί) ανόητοι (κενοί περιεχομένου) ψεύτικοι, δυσνόητοι ή αμφίβολοι. </a:t>
            </a:r>
          </a:p>
          <a:p>
            <a:pPr algn="just"/>
            <a:r>
              <a:rPr lang="el-GR" dirty="0" smtClean="0"/>
              <a:t>Αναλαμβάνουν </a:t>
            </a:r>
            <a:r>
              <a:rPr lang="el-GR" dirty="0"/>
              <a:t>ευθύνη για την ανίχνευση, διόρθωση και αναφορά σφαλμάτων στο λογισμικό και τα συναφή έγγραφα της εργασίας τους.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28</a:t>
            </a:fld>
            <a:endParaRPr lang="el-GR"/>
          </a:p>
        </p:txBody>
      </p:sp>
    </p:spTree>
    <p:extLst>
      <p:ext uri="{BB962C8B-B14F-4D97-AF65-F5344CB8AC3E}">
        <p14:creationId xmlns:p14="http://schemas.microsoft.com/office/powerpoint/2010/main" val="2383745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6: Επάγγελμα </a:t>
            </a:r>
            <a:endParaRPr lang="el-GR" dirty="0"/>
          </a:p>
        </p:txBody>
      </p:sp>
      <p:sp>
        <p:nvSpPr>
          <p:cNvPr id="7" name="Content Placeholder 6"/>
          <p:cNvSpPr>
            <a:spLocks noGrp="1"/>
          </p:cNvSpPr>
          <p:nvPr>
            <p:ph idx="1"/>
          </p:nvPr>
        </p:nvSpPr>
        <p:spPr>
          <a:xfrm>
            <a:off x="539552" y="2323652"/>
            <a:ext cx="8064896" cy="4057676"/>
          </a:xfrm>
        </p:spPr>
        <p:txBody>
          <a:bodyPr>
            <a:normAutofit fontScale="77500" lnSpcReduction="20000"/>
          </a:bodyPr>
          <a:lstStyle/>
          <a:p>
            <a:pPr algn="just"/>
            <a:r>
              <a:rPr lang="el-GR" dirty="0" smtClean="0"/>
              <a:t>Εξασφαλίζουν </a:t>
            </a:r>
            <a:r>
              <a:rPr lang="el-GR" dirty="0"/>
              <a:t>ότι οι πελάτες, εργοδότες και επικεφαλείς, </a:t>
            </a:r>
            <a:r>
              <a:rPr lang="el-GR" b="1" dirty="0"/>
              <a:t>γνωρίζουν την δέσμευση των </a:t>
            </a:r>
            <a:r>
              <a:rPr lang="el-GR" b="1" dirty="0" smtClean="0"/>
              <a:t>προγραμματιστών </a:t>
            </a:r>
            <a:r>
              <a:rPr lang="el-GR" b="1" dirty="0"/>
              <a:t>για τον ηθικό αυτόν κώδικα </a:t>
            </a:r>
            <a:r>
              <a:rPr lang="el-GR" dirty="0"/>
              <a:t>και των συναφών επιπτώσεων αυτής της δέσμευσης. </a:t>
            </a:r>
          </a:p>
          <a:p>
            <a:pPr algn="just"/>
            <a:r>
              <a:rPr lang="el-GR" dirty="0" smtClean="0"/>
              <a:t>Αποφεύγουν </a:t>
            </a:r>
            <a:r>
              <a:rPr lang="el-GR" dirty="0"/>
              <a:t>συνδέσεις με </a:t>
            </a:r>
            <a:r>
              <a:rPr lang="el-GR" b="1" dirty="0"/>
              <a:t>επαγγελματικές υποθέσεις και οργανισμούς οι οποίοι είναι αντίθετοι </a:t>
            </a:r>
            <a:r>
              <a:rPr lang="el-GR" dirty="0"/>
              <a:t>με τον κώδικα αυτό. </a:t>
            </a:r>
          </a:p>
          <a:p>
            <a:pPr algn="just"/>
            <a:r>
              <a:rPr lang="el-GR" dirty="0" smtClean="0"/>
              <a:t>Αναγνωρίζουν </a:t>
            </a:r>
            <a:r>
              <a:rPr lang="el-GR" dirty="0"/>
              <a:t>ότι παραβιάσεις του κώδικα αυτού είναι </a:t>
            </a:r>
            <a:r>
              <a:rPr lang="el-GR" b="1" dirty="0"/>
              <a:t>σε αντίθεση με το να είναι επαγγελματίας προγραμματιστής</a:t>
            </a:r>
            <a:r>
              <a:rPr lang="el-GR" dirty="0"/>
              <a:t>. </a:t>
            </a:r>
          </a:p>
          <a:p>
            <a:pPr algn="just"/>
            <a:r>
              <a:rPr lang="el-GR" b="1" dirty="0" smtClean="0"/>
              <a:t>Εκφράζουν τις ανησυχίες προς τον κόσμο που εμπλέκεται, όταν </a:t>
            </a:r>
            <a:r>
              <a:rPr lang="el-GR" b="1" dirty="0"/>
              <a:t>ανιχνεύονται (εντοπίζονται) σημαντικές παραβιάσεις </a:t>
            </a:r>
            <a:r>
              <a:rPr lang="el-GR" dirty="0"/>
              <a:t>του κώδικα, εκτός αν αυτό είναι </a:t>
            </a:r>
            <a:r>
              <a:rPr lang="el-GR" dirty="0" smtClean="0"/>
              <a:t>αδύνατο, </a:t>
            </a:r>
            <a:r>
              <a:rPr lang="el-GR" dirty="0"/>
              <a:t>αντιπαραγωγικό και επικίνδυνο. </a:t>
            </a:r>
          </a:p>
          <a:p>
            <a:pPr algn="just"/>
            <a:r>
              <a:rPr lang="el-GR" dirty="0" smtClean="0"/>
              <a:t>Αναφέρουν </a:t>
            </a:r>
            <a:r>
              <a:rPr lang="el-GR" dirty="0"/>
              <a:t>σημαντικές παραβιάσεις του κώδικα αυτού στις κατάλληλες αρχές όταν είναι καθαρό ότι σύσκεψη (διαβούλευση) με τον κόσμο που εμπλέκεται στις σημαντικές αυτές παραβιάσεις είναι αδύνατη, αντιπαραγωγική ή επικίνδυνη.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29</a:t>
            </a:fld>
            <a:endParaRPr lang="el-GR"/>
          </a:p>
        </p:txBody>
      </p:sp>
    </p:spTree>
    <p:extLst>
      <p:ext uri="{BB962C8B-B14F-4D97-AF65-F5344CB8AC3E}">
        <p14:creationId xmlns:p14="http://schemas.microsoft.com/office/powerpoint/2010/main" val="2948487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Βασικές Αρχές </a:t>
            </a:r>
            <a:endParaRPr lang="el-GR" dirty="0"/>
          </a:p>
        </p:txBody>
      </p:sp>
      <p:sp>
        <p:nvSpPr>
          <p:cNvPr id="3" name="Content Placeholder 2"/>
          <p:cNvSpPr>
            <a:spLocks noGrp="1"/>
          </p:cNvSpPr>
          <p:nvPr>
            <p:ph idx="1"/>
          </p:nvPr>
        </p:nvSpPr>
        <p:spPr>
          <a:xfrm>
            <a:off x="539552" y="1916832"/>
            <a:ext cx="7848872" cy="4680520"/>
          </a:xfrm>
        </p:spPr>
        <p:txBody>
          <a:bodyPr>
            <a:normAutofit fontScale="85000" lnSpcReduction="20000"/>
          </a:bodyPr>
          <a:lstStyle/>
          <a:p>
            <a:pPr algn="just"/>
            <a:r>
              <a:rPr lang="el-GR" dirty="0"/>
              <a:t>Ο κώδικας περιέχει οκτώ αρχές που σχετίζονται με τη </a:t>
            </a:r>
            <a:r>
              <a:rPr lang="el-GR" b="1" dirty="0"/>
              <a:t>συμπεριφορά και τις αποφάσεις</a:t>
            </a:r>
            <a:r>
              <a:rPr lang="el-GR" dirty="0"/>
              <a:t> που παίρνονται από επαγγελματίες προγραμματιστές στους οποίους περιλαμβάνονται </a:t>
            </a:r>
            <a:r>
              <a:rPr lang="el-GR" b="1" dirty="0"/>
              <a:t>πρακτικοί, εκπαιδευτές, διαχειριστές, επιβλέποντες και σύμβουλοι πολιτικών καθώς επίσης και οι εκπαιδευόμενοι και οι μαθητές πάνω στο επάγγελμα</a:t>
            </a:r>
            <a:r>
              <a:rPr lang="el-GR" dirty="0"/>
              <a:t>. </a:t>
            </a:r>
            <a:endParaRPr lang="el-GR" dirty="0" smtClean="0"/>
          </a:p>
          <a:p>
            <a:pPr algn="just"/>
            <a:r>
              <a:rPr lang="el-GR" dirty="0" smtClean="0"/>
              <a:t>Οι </a:t>
            </a:r>
            <a:r>
              <a:rPr lang="el-GR" dirty="0"/>
              <a:t>αρχές προσδιορίζουν τις </a:t>
            </a:r>
            <a:r>
              <a:rPr lang="el-GR" b="1" dirty="0"/>
              <a:t>ηθικά υπεύθυνες σχέσεις </a:t>
            </a:r>
            <a:r>
              <a:rPr lang="el-GR" dirty="0"/>
              <a:t>στις οποίες εμπλέκονται ιδιώτες ομάδες και οργανισμοί καθώς και τις </a:t>
            </a:r>
            <a:r>
              <a:rPr lang="el-GR" b="1" dirty="0"/>
              <a:t>πρωταρχικές ευθύνε</a:t>
            </a:r>
            <a:r>
              <a:rPr lang="el-GR" dirty="0"/>
              <a:t>ς που προκύπτουν μέσα από τις σχέσεις. Οι προτάσεις κάθε αρχής είναι επεξηγήσεις κάποιων υποχρεώσεων που εντάσσονται στις σχέσεις αυτές. </a:t>
            </a:r>
            <a:r>
              <a:rPr lang="el-GR" b="1" dirty="0"/>
              <a:t>Οι υποχρεώσεις αυτές στηρίζονται στον ανθρωπισμό των προγραμματιστών, στη ιδιαίτερη φροντίδα που οφείλεται στον κόσμο που επηρεάζεται από τους προγραμματιστές και στην ιδιαιτερότητα της πρακτικής των προγραμματιστών.</a:t>
            </a:r>
            <a:r>
              <a:rPr lang="el-GR" dirty="0"/>
              <a:t> Ο κώδικας υποδεικνύει ότι οι αρχές αυτές είναι υποχρεώσεις καθενός που ισχυρίζεται ή φιλοδοξεί να είναι προγραμματιστής. </a:t>
            </a:r>
            <a:endParaRPr lang="el-GR" sz="2000" dirty="0"/>
          </a:p>
        </p:txBody>
      </p:sp>
      <p:sp>
        <p:nvSpPr>
          <p:cNvPr id="4" name="Date Placeholder 3"/>
          <p:cNvSpPr>
            <a:spLocks noGrp="1"/>
          </p:cNvSpPr>
          <p:nvPr>
            <p:ph type="dt" sz="half" idx="10"/>
          </p:nvPr>
        </p:nvSpPr>
        <p:spPr/>
        <p:txBody>
          <a:bodyPr/>
          <a:lstStyle/>
          <a:p>
            <a:fld id="{00D048C6-0A96-4BBE-B02D-E600EEE3DD41}"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a:t>
            </a:fld>
            <a:endParaRPr lang="el-GR"/>
          </a:p>
        </p:txBody>
      </p:sp>
    </p:spTree>
    <p:extLst>
      <p:ext uri="{BB962C8B-B14F-4D97-AF65-F5344CB8AC3E}">
        <p14:creationId xmlns:p14="http://schemas.microsoft.com/office/powerpoint/2010/main" val="1530167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7: Συνεργάτες </a:t>
            </a:r>
            <a:endParaRPr lang="el-GR" dirty="0"/>
          </a:p>
        </p:txBody>
      </p:sp>
      <p:sp>
        <p:nvSpPr>
          <p:cNvPr id="7" name="Content Placeholder 6"/>
          <p:cNvSpPr>
            <a:spLocks noGrp="1"/>
          </p:cNvSpPr>
          <p:nvPr>
            <p:ph idx="1"/>
          </p:nvPr>
        </p:nvSpPr>
        <p:spPr>
          <a:xfrm>
            <a:off x="539552" y="2323652"/>
            <a:ext cx="7992888" cy="4057676"/>
          </a:xfrm>
        </p:spPr>
        <p:txBody>
          <a:bodyPr>
            <a:normAutofit fontScale="85000" lnSpcReduction="10000"/>
          </a:bodyPr>
          <a:lstStyle/>
          <a:p>
            <a:pPr marL="68580" indent="0" algn="just">
              <a:buNone/>
            </a:pPr>
            <a:r>
              <a:rPr lang="el-GR" dirty="0"/>
              <a:t>Οι προγραμματιστές θα πρέπει να είναι δίκαιοι και υποστηρικτικοί προς τους συνεργάτες τους. Ειδικότερα οι προγραμματιστές θα: </a:t>
            </a:r>
            <a:endParaRPr lang="el-GR" dirty="0" smtClean="0"/>
          </a:p>
          <a:p>
            <a:pPr algn="just"/>
            <a:endParaRPr lang="el-GR" dirty="0"/>
          </a:p>
          <a:p>
            <a:pPr algn="just"/>
            <a:r>
              <a:rPr lang="el-GR" b="1" dirty="0" smtClean="0"/>
              <a:t>Ενθαρρύνουν </a:t>
            </a:r>
            <a:r>
              <a:rPr lang="el-GR" b="1" dirty="0"/>
              <a:t>συνεργάτες να εμμένουν (στην εφαρμογή) αυτού του κώδικα. </a:t>
            </a:r>
          </a:p>
          <a:p>
            <a:pPr algn="just"/>
            <a:r>
              <a:rPr lang="el-GR" b="1" dirty="0" smtClean="0"/>
              <a:t>Βοηθούν </a:t>
            </a:r>
            <a:r>
              <a:rPr lang="el-GR" dirty="0"/>
              <a:t>τους συνεργάτες στην επαγγελματική τους εξέλιξη. </a:t>
            </a:r>
          </a:p>
          <a:p>
            <a:pPr algn="just"/>
            <a:r>
              <a:rPr lang="el-GR" dirty="0" smtClean="0"/>
              <a:t>Υποστηρίζουν </a:t>
            </a:r>
            <a:r>
              <a:rPr lang="el-GR" dirty="0"/>
              <a:t>(πιστώνουν) την εργασία των άλλων και θα αποφεύγουν να την υποστηρίζουν </a:t>
            </a:r>
            <a:r>
              <a:rPr lang="el-GR" b="1" dirty="0"/>
              <a:t>ανάρμοστα</a:t>
            </a:r>
            <a:r>
              <a:rPr lang="el-GR" dirty="0"/>
              <a:t> (όταν δεν πρέπει). </a:t>
            </a:r>
          </a:p>
          <a:p>
            <a:pPr algn="just"/>
            <a:r>
              <a:rPr lang="el-GR" b="1" dirty="0" smtClean="0"/>
              <a:t>Επιθεωρούν </a:t>
            </a:r>
            <a:r>
              <a:rPr lang="el-GR" b="1" dirty="0"/>
              <a:t>(ελέγχουν) την εργασία των άλλων με αντικειμενικό, αμερόληπτο και κατάλληλο τεκμηριωμένο τρόπο.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30</a:t>
            </a:fld>
            <a:endParaRPr lang="el-GR"/>
          </a:p>
        </p:txBody>
      </p:sp>
    </p:spTree>
    <p:extLst>
      <p:ext uri="{BB962C8B-B14F-4D97-AF65-F5344CB8AC3E}">
        <p14:creationId xmlns:p14="http://schemas.microsoft.com/office/powerpoint/2010/main" val="16817495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7: Συνεργάτες </a:t>
            </a:r>
            <a:endParaRPr lang="el-GR" dirty="0"/>
          </a:p>
        </p:txBody>
      </p:sp>
      <p:sp>
        <p:nvSpPr>
          <p:cNvPr id="7" name="Content Placeholder 6"/>
          <p:cNvSpPr>
            <a:spLocks noGrp="1"/>
          </p:cNvSpPr>
          <p:nvPr>
            <p:ph idx="1"/>
          </p:nvPr>
        </p:nvSpPr>
        <p:spPr>
          <a:xfrm>
            <a:off x="539552" y="2323652"/>
            <a:ext cx="7992888" cy="4057676"/>
          </a:xfrm>
        </p:spPr>
        <p:txBody>
          <a:bodyPr>
            <a:normAutofit fontScale="77500" lnSpcReduction="20000"/>
          </a:bodyPr>
          <a:lstStyle/>
          <a:p>
            <a:pPr algn="just"/>
            <a:endParaRPr lang="el-GR" dirty="0"/>
          </a:p>
          <a:p>
            <a:pPr algn="just"/>
            <a:r>
              <a:rPr lang="el-GR" b="1" dirty="0" smtClean="0"/>
              <a:t>Ακούν </a:t>
            </a:r>
            <a:r>
              <a:rPr lang="el-GR" b="1" dirty="0"/>
              <a:t>δίκαια τις γνώμες, σκέψεις ή και παράπονα του συνεργάτη. </a:t>
            </a:r>
          </a:p>
          <a:p>
            <a:pPr algn="just"/>
            <a:r>
              <a:rPr lang="el-GR" b="1" dirty="0" smtClean="0"/>
              <a:t>Βοηθούν</a:t>
            </a:r>
            <a:r>
              <a:rPr lang="el-GR" dirty="0" smtClean="0"/>
              <a:t> </a:t>
            </a:r>
            <a:r>
              <a:rPr lang="el-GR" dirty="0"/>
              <a:t>συνεργάτες να είναι πλήρως ενημερωμένοι για τις ισχύουσες πρακτικές και ενέργειες για την προστασία των κωδικών αριθμών, ηλεκτρονικών φακέλων και άλλη έμπιστη πληροφορία και τα γενικά μέτρα ασφαλείας. </a:t>
            </a:r>
          </a:p>
          <a:p>
            <a:pPr algn="just"/>
            <a:r>
              <a:rPr lang="el-GR" b="1" dirty="0" smtClean="0"/>
              <a:t>Δεν </a:t>
            </a:r>
            <a:r>
              <a:rPr lang="el-GR" b="1" dirty="0"/>
              <a:t>θα εμπλέκονται άδικα στην καριέρα ενός συνεργάτη. </a:t>
            </a:r>
            <a:r>
              <a:rPr lang="el-GR" dirty="0"/>
              <a:t>Παρ' όλα αυτά το ενδιαφέρον για εργοδότη, πελάτη ή το δημόσιο, μπορούν να υποχρεώνουν προγραμματιστές, να αμφιβάλλουν, με ευγενικό τρόπο, για την ικανότητα ενός συνεργάτη. </a:t>
            </a:r>
          </a:p>
          <a:p>
            <a:pPr algn="just"/>
            <a:r>
              <a:rPr lang="el-GR" b="1" dirty="0" smtClean="0"/>
              <a:t>Προσφεύγουν </a:t>
            </a:r>
            <a:r>
              <a:rPr lang="el-GR" b="1" dirty="0"/>
              <a:t>στις γνώμες των άλλων επαγγελματιών που έχουν αρμοδιότητα στην περιοχή αυτή</a:t>
            </a:r>
            <a:r>
              <a:rPr lang="el-GR" dirty="0"/>
              <a:t>, σε περιπτώσεις που είναι έξω από την περιοχή της ειδικότητα τους (αρμοδιότητας τους) </a:t>
            </a:r>
            <a:endParaRPr lang="el-GR" b="1" dirty="0"/>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31</a:t>
            </a:fld>
            <a:endParaRPr lang="el-GR"/>
          </a:p>
        </p:txBody>
      </p:sp>
    </p:spTree>
    <p:extLst>
      <p:ext uri="{BB962C8B-B14F-4D97-AF65-F5344CB8AC3E}">
        <p14:creationId xmlns:p14="http://schemas.microsoft.com/office/powerpoint/2010/main" val="29663919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8: Εαυτός </a:t>
            </a:r>
            <a:endParaRPr lang="el-GR" dirty="0"/>
          </a:p>
        </p:txBody>
      </p:sp>
      <p:sp>
        <p:nvSpPr>
          <p:cNvPr id="7" name="Content Placeholder 6"/>
          <p:cNvSpPr>
            <a:spLocks noGrp="1"/>
          </p:cNvSpPr>
          <p:nvPr>
            <p:ph idx="1"/>
          </p:nvPr>
        </p:nvSpPr>
        <p:spPr>
          <a:xfrm>
            <a:off x="539552" y="2323652"/>
            <a:ext cx="7992888" cy="4057676"/>
          </a:xfrm>
        </p:spPr>
        <p:txBody>
          <a:bodyPr>
            <a:normAutofit fontScale="92500" lnSpcReduction="20000"/>
          </a:bodyPr>
          <a:lstStyle/>
          <a:p>
            <a:pPr marL="68580" indent="0" algn="just">
              <a:buNone/>
            </a:pPr>
            <a:r>
              <a:rPr lang="el-GR" dirty="0"/>
              <a:t>Οι προγραμματιστές θα συμμετέχουν στην μάθηση δια βίου όσον αφορά την πρακτική του επαγγέλματος τους και θα προάγουν μια ηθική προσέγγιση στην πρακτική του επαγγέλματος. Συγκεκριμένα οι προγραμματιστές θα πασχίσουν συνεχώς για να: </a:t>
            </a:r>
          </a:p>
          <a:p>
            <a:endParaRPr lang="el-GR" dirty="0"/>
          </a:p>
          <a:p>
            <a:r>
              <a:rPr lang="el-GR" b="1" dirty="0" smtClean="0"/>
              <a:t>Προάγουν </a:t>
            </a:r>
            <a:r>
              <a:rPr lang="el-GR" b="1" dirty="0"/>
              <a:t>την γνώση τους </a:t>
            </a:r>
            <a:r>
              <a:rPr lang="el-GR" dirty="0"/>
              <a:t>όσον αφορά την ανάλυση, περιγραφή, σχεδιασμό, ανάπτυξη, συντήρηση και έλεγχο του προγραμματισμού και των σχετικών τεκμηρίων, καθώς και στην διοίκηση της αναπτυξιακής πορείας. </a:t>
            </a:r>
          </a:p>
          <a:p>
            <a:r>
              <a:rPr lang="el-GR" b="1" dirty="0" smtClean="0"/>
              <a:t>Βελτιώνουν </a:t>
            </a:r>
            <a:r>
              <a:rPr lang="el-GR" b="1" dirty="0"/>
              <a:t>την ικανότητα τους </a:t>
            </a:r>
            <a:r>
              <a:rPr lang="el-GR" dirty="0"/>
              <a:t>στο να δημιουργούν ασφαλές, αξιόπιστο και χρήσιμης ποιότητας λογισμικό με λογικό κόστος και μέσα σε λογικό χρόνο.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32</a:t>
            </a:fld>
            <a:endParaRPr lang="el-GR"/>
          </a:p>
        </p:txBody>
      </p:sp>
    </p:spTree>
    <p:extLst>
      <p:ext uri="{BB962C8B-B14F-4D97-AF65-F5344CB8AC3E}">
        <p14:creationId xmlns:p14="http://schemas.microsoft.com/office/powerpoint/2010/main" val="31811324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8: Εαυτός </a:t>
            </a:r>
            <a:endParaRPr lang="el-GR" dirty="0"/>
          </a:p>
        </p:txBody>
      </p:sp>
      <p:sp>
        <p:nvSpPr>
          <p:cNvPr id="7" name="Content Placeholder 6"/>
          <p:cNvSpPr>
            <a:spLocks noGrp="1"/>
          </p:cNvSpPr>
          <p:nvPr>
            <p:ph idx="1"/>
          </p:nvPr>
        </p:nvSpPr>
        <p:spPr>
          <a:xfrm>
            <a:off x="539552" y="2323652"/>
            <a:ext cx="7992888" cy="4057676"/>
          </a:xfrm>
        </p:spPr>
        <p:txBody>
          <a:bodyPr>
            <a:normAutofit fontScale="92500"/>
          </a:bodyPr>
          <a:lstStyle/>
          <a:p>
            <a:pPr algn="just"/>
            <a:endParaRPr lang="el-GR" dirty="0"/>
          </a:p>
          <a:p>
            <a:pPr algn="just"/>
            <a:r>
              <a:rPr lang="el-GR" b="1" dirty="0" smtClean="0"/>
              <a:t>Βελτιώνουν </a:t>
            </a:r>
            <a:r>
              <a:rPr lang="el-GR" b="1" dirty="0"/>
              <a:t>την ικανότητα τους στο να παράγουν σωστή, κατατοπιστική και καλογραμμένη υποστήριξη (</a:t>
            </a:r>
            <a:r>
              <a:rPr lang="el-GR" b="1" dirty="0" err="1"/>
              <a:t>documentation</a:t>
            </a:r>
            <a:r>
              <a:rPr lang="el-GR" b="1" dirty="0"/>
              <a:t>) στα προγράμματα τους</a:t>
            </a:r>
            <a:r>
              <a:rPr lang="el-GR" dirty="0"/>
              <a:t>. </a:t>
            </a:r>
          </a:p>
          <a:p>
            <a:pPr algn="just"/>
            <a:r>
              <a:rPr lang="el-GR" b="1" dirty="0" smtClean="0"/>
              <a:t>Βελτιώνουν </a:t>
            </a:r>
            <a:r>
              <a:rPr lang="el-GR" b="1" dirty="0"/>
              <a:t>την κατανόηση </a:t>
            </a:r>
            <a:r>
              <a:rPr lang="el-GR" dirty="0"/>
              <a:t>τους για το λογισμικό και τα σχετικά έγγραφα της εργασίας τους και του περιβάλλοντος που εργάζονται. </a:t>
            </a:r>
          </a:p>
          <a:p>
            <a:pPr algn="just"/>
            <a:r>
              <a:rPr lang="el-GR" dirty="0" smtClean="0"/>
              <a:t>Βελτιώνουν </a:t>
            </a:r>
            <a:r>
              <a:rPr lang="el-GR" dirty="0"/>
              <a:t>την γνώση τους για τις </a:t>
            </a:r>
            <a:r>
              <a:rPr lang="el-GR" b="1" dirty="0"/>
              <a:t>σχετικές προδιαγραφές και για τον νόμο που σχετίζεται με το λογισμικό </a:t>
            </a:r>
            <a:r>
              <a:rPr lang="el-GR" dirty="0"/>
              <a:t>και τα σχετικά ντοκουμέντα που χρησιμοποιούν.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33</a:t>
            </a:fld>
            <a:endParaRPr lang="el-GR"/>
          </a:p>
        </p:txBody>
      </p:sp>
    </p:spTree>
    <p:extLst>
      <p:ext uri="{BB962C8B-B14F-4D97-AF65-F5344CB8AC3E}">
        <p14:creationId xmlns:p14="http://schemas.microsoft.com/office/powerpoint/2010/main" val="16841390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b="1" dirty="0"/>
              <a:t>Αρχή 8: Εαυτός </a:t>
            </a:r>
            <a:endParaRPr lang="el-GR" dirty="0"/>
          </a:p>
        </p:txBody>
      </p:sp>
      <p:sp>
        <p:nvSpPr>
          <p:cNvPr id="7" name="Content Placeholder 6"/>
          <p:cNvSpPr>
            <a:spLocks noGrp="1"/>
          </p:cNvSpPr>
          <p:nvPr>
            <p:ph idx="1"/>
          </p:nvPr>
        </p:nvSpPr>
        <p:spPr>
          <a:xfrm>
            <a:off x="539552" y="2323652"/>
            <a:ext cx="7992888" cy="4057676"/>
          </a:xfrm>
        </p:spPr>
        <p:txBody>
          <a:bodyPr>
            <a:normAutofit fontScale="92500"/>
          </a:bodyPr>
          <a:lstStyle/>
          <a:p>
            <a:pPr marL="68580" indent="0">
              <a:buNone/>
            </a:pPr>
            <a:endParaRPr lang="el-GR" dirty="0"/>
          </a:p>
          <a:p>
            <a:r>
              <a:rPr lang="el-GR" b="1" dirty="0" smtClean="0"/>
              <a:t>Βελτιώνουν </a:t>
            </a:r>
            <a:r>
              <a:rPr lang="el-GR" b="1" dirty="0"/>
              <a:t>τη γνώση τους </a:t>
            </a:r>
            <a:r>
              <a:rPr lang="el-GR" dirty="0"/>
              <a:t>για τον κώδικα αυτόν, την ερμηνεία του και τις εφαρμογές του στην εργασία τους. </a:t>
            </a:r>
          </a:p>
          <a:p>
            <a:r>
              <a:rPr lang="el-GR" b="1" dirty="0" smtClean="0"/>
              <a:t>Μην </a:t>
            </a:r>
            <a:r>
              <a:rPr lang="el-GR" b="1" dirty="0"/>
              <a:t>υποστηρίζουν </a:t>
            </a:r>
            <a:r>
              <a:rPr lang="el-GR" dirty="0"/>
              <a:t>άδικα κάποιον εξ' αιτίας κάποιας άσχετης προκατάληψης. </a:t>
            </a:r>
          </a:p>
          <a:p>
            <a:r>
              <a:rPr lang="el-GR" b="1" dirty="0" smtClean="0"/>
              <a:t>Μην </a:t>
            </a:r>
            <a:r>
              <a:rPr lang="el-GR" b="1" dirty="0"/>
              <a:t>επηρεάζουν </a:t>
            </a:r>
            <a:r>
              <a:rPr lang="el-GR" dirty="0"/>
              <a:t>άλλους στο να αναλαμβάνουν κάποια δράση η οποία στηρίζεται σε κάποιο μέρος του κώδικα. </a:t>
            </a:r>
          </a:p>
          <a:p>
            <a:r>
              <a:rPr lang="el-GR" dirty="0" smtClean="0"/>
              <a:t>Υποστηρίζουν </a:t>
            </a:r>
            <a:r>
              <a:rPr lang="el-GR" dirty="0"/>
              <a:t>ότι οι προσωπικές παραβιάσεις αυτού του κώδικα είναι σε αντίφαση με το να είναι κάποιος επαγγελματίας προγραμματιστής. </a:t>
            </a:r>
          </a:p>
        </p:txBody>
      </p:sp>
      <p:sp>
        <p:nvSpPr>
          <p:cNvPr id="4" name="Date Placeholder 3"/>
          <p:cNvSpPr>
            <a:spLocks noGrp="1"/>
          </p:cNvSpPr>
          <p:nvPr>
            <p:ph type="dt" sz="half" idx="10"/>
          </p:nvPr>
        </p:nvSpPr>
        <p:spPr/>
        <p:txBody>
          <a:bodyPr/>
          <a:lstStyle/>
          <a:p>
            <a:fld id="{B23515D8-B745-4E89-9DC2-CFC9D225E313}"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34</a:t>
            </a:fld>
            <a:endParaRPr lang="el-GR"/>
          </a:p>
        </p:txBody>
      </p:sp>
    </p:spTree>
    <p:extLst>
      <p:ext uri="{BB962C8B-B14F-4D97-AF65-F5344CB8AC3E}">
        <p14:creationId xmlns:p14="http://schemas.microsoft.com/office/powerpoint/2010/main" val="16320131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Autofit/>
          </a:bodyPr>
          <a:lstStyle/>
          <a:p>
            <a:r>
              <a:rPr lang="el-GR" sz="2000" dirty="0"/>
              <a:t/>
            </a:r>
            <a:br>
              <a:rPr lang="el-GR" sz="2000" dirty="0"/>
            </a:br>
            <a:r>
              <a:rPr lang="el-GR" sz="2000" b="1" dirty="0" smtClean="0"/>
              <a:t>ΚΩΔΙΚΑΣ </a:t>
            </a:r>
            <a:r>
              <a:rPr lang="el-GR" sz="2000" b="1" dirty="0"/>
              <a:t>ΔΕΟΝΤΟΛΟΓΙΑΣ ΤΩΝ ΜΗΧΑΝΙΚΩΝ ΛΟΓΙΣΜΙΚΟΥ ΚΑΙ ΕΠΑΓΓΕΛΜΑΤΙΚΗ ΠΡΑΚΤΙΚΗ </a:t>
            </a:r>
            <a:r>
              <a:rPr lang="el-GR" sz="2000" dirty="0"/>
              <a:t/>
            </a:r>
            <a:br>
              <a:rPr lang="el-GR" sz="2000" dirty="0"/>
            </a:br>
            <a:r>
              <a:rPr lang="el-GR" sz="2000" b="1" dirty="0"/>
              <a:t>ΤΗΣ </a:t>
            </a:r>
            <a:r>
              <a:rPr lang="en-US" sz="2000" b="1" dirty="0"/>
              <a:t>IEEE - CS </a:t>
            </a:r>
            <a:endParaRPr lang="el-GR" sz="2000" dirty="0"/>
          </a:p>
        </p:txBody>
      </p:sp>
      <p:sp>
        <p:nvSpPr>
          <p:cNvPr id="2" name="Subtitle 1"/>
          <p:cNvSpPr>
            <a:spLocks noGrp="1"/>
          </p:cNvSpPr>
          <p:nvPr>
            <p:ph type="subTitle" idx="1"/>
          </p:nvPr>
        </p:nvSpPr>
        <p:spPr/>
        <p:txBody>
          <a:bodyPr/>
          <a:lstStyle/>
          <a:p>
            <a:r>
              <a:rPr lang="en-US" b="1" dirty="0"/>
              <a:t>(Institute of Electrical and Electronics Engineers-Computer Society) </a:t>
            </a:r>
            <a:endParaRPr lang="el-GR" b="1" dirty="0"/>
          </a:p>
        </p:txBody>
      </p:sp>
      <p:sp>
        <p:nvSpPr>
          <p:cNvPr id="4" name="Date Placeholder 3"/>
          <p:cNvSpPr>
            <a:spLocks noGrp="1"/>
          </p:cNvSpPr>
          <p:nvPr>
            <p:ph type="dt" sz="half" idx="10"/>
          </p:nvPr>
        </p:nvSpPr>
        <p:spPr/>
        <p:txBody>
          <a:bodyPr/>
          <a:lstStyle/>
          <a:p>
            <a:fld id="{C6A31187-0655-4747-8D2C-D265A5BDD9E7}"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35</a:t>
            </a:fld>
            <a:endParaRPr lang="el-GR"/>
          </a:p>
        </p:txBody>
      </p:sp>
      <p:pic>
        <p:nvPicPr>
          <p:cNvPr id="8" name="Picture 2" descr="C:\Users\chlavran\Desktop\ieee_logo_mb_taglin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88640"/>
            <a:ext cx="2387669" cy="134076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0" y="6429052"/>
            <a:ext cx="5940152" cy="369332"/>
          </a:xfrm>
          <a:prstGeom prst="rect">
            <a:avLst/>
          </a:prstGeom>
          <a:solidFill>
            <a:schemeClr val="bg1"/>
          </a:solidFill>
        </p:spPr>
        <p:txBody>
          <a:bodyPr wrap="square">
            <a:spAutoFit/>
          </a:bodyPr>
          <a:lstStyle/>
          <a:p>
            <a:r>
              <a:rPr lang="en-US" dirty="0">
                <a:hlinkClick r:id="rId3"/>
              </a:rPr>
              <a:t>http://www.computer.org/portal/web/guest/home</a:t>
            </a:r>
            <a:endParaRPr lang="el-GR" dirty="0"/>
          </a:p>
        </p:txBody>
      </p:sp>
      <p:pic>
        <p:nvPicPr>
          <p:cNvPr id="307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2416" t="12708" r="64041" b="75834"/>
          <a:stretch/>
        </p:blipFill>
        <p:spPr bwMode="auto">
          <a:xfrm>
            <a:off x="0" y="5199940"/>
            <a:ext cx="4491846" cy="122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0612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Βασικές Αρχές</a:t>
            </a:r>
            <a:endParaRPr lang="el-GR" dirty="0"/>
          </a:p>
        </p:txBody>
      </p:sp>
      <p:sp>
        <p:nvSpPr>
          <p:cNvPr id="3" name="Content Placeholder 2"/>
          <p:cNvSpPr>
            <a:spLocks noGrp="1"/>
          </p:cNvSpPr>
          <p:nvPr>
            <p:ph idx="1"/>
          </p:nvPr>
        </p:nvSpPr>
        <p:spPr>
          <a:xfrm>
            <a:off x="539552" y="1916832"/>
            <a:ext cx="7848872" cy="4248472"/>
          </a:xfrm>
        </p:spPr>
        <p:txBody>
          <a:bodyPr>
            <a:normAutofit/>
          </a:bodyPr>
          <a:lstStyle/>
          <a:p>
            <a:pPr algn="just"/>
            <a:r>
              <a:rPr lang="el-GR" sz="2000" b="1" dirty="0"/>
              <a:t>Δημόσιο. </a:t>
            </a:r>
            <a:r>
              <a:rPr lang="el-GR" sz="2000" dirty="0"/>
              <a:t>Οι προγραμματιστές θα πράττουν σύμφωνα με το δημόσιο συμφέρον. </a:t>
            </a:r>
          </a:p>
          <a:p>
            <a:pPr algn="just"/>
            <a:r>
              <a:rPr lang="el-GR" sz="2000" b="1" dirty="0" smtClean="0"/>
              <a:t>Πελάτης </a:t>
            </a:r>
            <a:r>
              <a:rPr lang="el-GR" sz="2000" b="1" dirty="0"/>
              <a:t>και εργοδότης. </a:t>
            </a:r>
            <a:r>
              <a:rPr lang="el-GR" sz="2000" dirty="0"/>
              <a:t>Οι προγραμματιστές θα πράττουν με τέτοιο τρόπο που να είναι ο καλύτερος για τον πελάτη και εργοδότη και συνεπής με το δημόσιο συμφέρον. </a:t>
            </a:r>
          </a:p>
          <a:p>
            <a:pPr algn="just"/>
            <a:r>
              <a:rPr lang="el-GR" sz="2000" b="1" dirty="0"/>
              <a:t>Προϊόντα. </a:t>
            </a:r>
            <a:r>
              <a:rPr lang="el-GR" sz="2000" dirty="0"/>
              <a:t>Οι προγραμματιστές θα εξασφαλίζουν ότι τα προϊόντα τους και οι σχετικές τροποποιήσεις τους πληρούν το δυνατόν τις υψηλές επαγγελματικές προδιαγραφές. </a:t>
            </a:r>
          </a:p>
          <a:p>
            <a:pPr algn="just"/>
            <a:r>
              <a:rPr lang="el-GR" sz="2000" b="1" dirty="0"/>
              <a:t>Κρίση. </a:t>
            </a:r>
            <a:r>
              <a:rPr lang="el-GR" sz="2000" dirty="0"/>
              <a:t>Οι προγραμματιστές θα διατηρούν την ακεραιότητα και ανεξαρτησία στην επαγγελματική τους κρίση. </a:t>
            </a:r>
          </a:p>
        </p:txBody>
      </p:sp>
      <p:sp>
        <p:nvSpPr>
          <p:cNvPr id="4" name="Date Placeholder 3"/>
          <p:cNvSpPr>
            <a:spLocks noGrp="1"/>
          </p:cNvSpPr>
          <p:nvPr>
            <p:ph type="dt" sz="half" idx="10"/>
          </p:nvPr>
        </p:nvSpPr>
        <p:spPr/>
        <p:txBody>
          <a:bodyPr/>
          <a:lstStyle/>
          <a:p>
            <a:fld id="{00D048C6-0A96-4BBE-B02D-E600EEE3DD41}"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4</a:t>
            </a:fld>
            <a:endParaRPr lang="el-GR"/>
          </a:p>
        </p:txBody>
      </p:sp>
    </p:spTree>
    <p:extLst>
      <p:ext uri="{BB962C8B-B14F-4D97-AF65-F5344CB8AC3E}">
        <p14:creationId xmlns:p14="http://schemas.microsoft.com/office/powerpoint/2010/main" val="3010204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Βασικές Αρχές </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pPr algn="just"/>
            <a:r>
              <a:rPr lang="el-GR" sz="2000" b="1" dirty="0" smtClean="0"/>
              <a:t>Διαχείριση </a:t>
            </a:r>
            <a:r>
              <a:rPr lang="el-GR" sz="2000" b="1" dirty="0"/>
              <a:t>- διοίκηση. </a:t>
            </a:r>
            <a:r>
              <a:rPr lang="el-GR" sz="2000" dirty="0"/>
              <a:t>Οι προγραμματιστές που είναι διευθυντές και ηγέτες θα επιδοκιμάζουν και θα προάγουν μια ηθική προσέγγιση στη διαχείριση κατά την ανάπτυξη και διατήρηση του προγραμματισμού. </a:t>
            </a:r>
          </a:p>
          <a:p>
            <a:pPr algn="just"/>
            <a:r>
              <a:rPr lang="el-GR" sz="2000" b="1" dirty="0"/>
              <a:t>Επαγγελματικότητα. </a:t>
            </a:r>
            <a:r>
              <a:rPr lang="el-GR" sz="2000" dirty="0"/>
              <a:t>Οι προγραμματιστές θα προάγουν την ακεραιότητα και υπόληψη (φήμη) του επαγγέλματος σύμφωνα με το δημόσιο συμφέρον. </a:t>
            </a:r>
          </a:p>
          <a:p>
            <a:pPr algn="just"/>
            <a:r>
              <a:rPr lang="el-GR" sz="2000" b="1" dirty="0"/>
              <a:t>Συνεργάτες. </a:t>
            </a:r>
            <a:r>
              <a:rPr lang="el-GR" sz="2000" dirty="0"/>
              <a:t>Οι προγραμματιστές θα είναι δίκαιοι προς τους συνεργάτες τους και θα τους υποστηρίζουν. </a:t>
            </a:r>
          </a:p>
          <a:p>
            <a:pPr algn="just"/>
            <a:r>
              <a:rPr lang="el-GR" sz="2000" b="1" dirty="0"/>
              <a:t>Εαυτός. </a:t>
            </a:r>
            <a:r>
              <a:rPr lang="el-GR" sz="2000" dirty="0"/>
              <a:t>Οι προγραμματιστές θα συμμετέχουν καθ' όλη τη ζωή τους στο να μαθαίνουν την πρακτική του επαγγέλματος και θα προάγουν μια ηθική προσέγγιση στην πρακτική του επαγγέλματος </a:t>
            </a:r>
          </a:p>
          <a:p>
            <a:pPr algn="just"/>
            <a:endParaRPr lang="el-GR" sz="2000" dirty="0"/>
          </a:p>
        </p:txBody>
      </p:sp>
      <p:sp>
        <p:nvSpPr>
          <p:cNvPr id="4" name="Date Placeholder 3"/>
          <p:cNvSpPr>
            <a:spLocks noGrp="1"/>
          </p:cNvSpPr>
          <p:nvPr>
            <p:ph type="dt" sz="half" idx="10"/>
          </p:nvPr>
        </p:nvSpPr>
        <p:spPr/>
        <p:txBody>
          <a:bodyPr/>
          <a:lstStyle/>
          <a:p>
            <a:fld id="{00D048C6-0A96-4BBE-B02D-E600EEE3DD41}"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5</a:t>
            </a:fld>
            <a:endParaRPr lang="el-GR"/>
          </a:p>
        </p:txBody>
      </p:sp>
    </p:spTree>
    <p:extLst>
      <p:ext uri="{BB962C8B-B14F-4D97-AF65-F5344CB8AC3E}">
        <p14:creationId xmlns:p14="http://schemas.microsoft.com/office/powerpoint/2010/main" val="221990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836712"/>
            <a:ext cx="7024744" cy="1143000"/>
          </a:xfrm>
        </p:spPr>
        <p:txBody>
          <a:bodyPr>
            <a:normAutofit/>
          </a:bodyPr>
          <a:lstStyle/>
          <a:p>
            <a:r>
              <a:rPr lang="el-GR" b="1" dirty="0" smtClean="0"/>
              <a:t>Χρήση του κώδικα</a:t>
            </a:r>
            <a:endParaRPr lang="el-GR" b="1" dirty="0"/>
          </a:p>
        </p:txBody>
      </p:sp>
      <p:sp>
        <p:nvSpPr>
          <p:cNvPr id="3" name="Content Placeholder 2"/>
          <p:cNvSpPr>
            <a:spLocks noGrp="1"/>
          </p:cNvSpPr>
          <p:nvPr>
            <p:ph idx="1"/>
          </p:nvPr>
        </p:nvSpPr>
        <p:spPr>
          <a:xfrm>
            <a:off x="611560" y="2323652"/>
            <a:ext cx="7848872" cy="4129684"/>
          </a:xfrm>
        </p:spPr>
        <p:txBody>
          <a:bodyPr>
            <a:normAutofit fontScale="85000" lnSpcReduction="20000"/>
          </a:bodyPr>
          <a:lstStyle/>
          <a:p>
            <a:pPr algn="just"/>
            <a:r>
              <a:rPr lang="el-GR" dirty="0"/>
              <a:t>Δεν είναι σκοπός τα επί μέρους άρθρα του κώδικα να χρησιμοποιηθούν αποσπασματικά </a:t>
            </a:r>
            <a:r>
              <a:rPr lang="el-GR" b="1" dirty="0"/>
              <a:t>για να δικαιολογήσουν (αιτιολογήσουν) λάθη από αμέλεια ή όχ</a:t>
            </a:r>
            <a:r>
              <a:rPr lang="el-GR" dirty="0"/>
              <a:t>ι. </a:t>
            </a:r>
            <a:endParaRPr lang="el-GR" dirty="0" smtClean="0"/>
          </a:p>
          <a:p>
            <a:pPr algn="just"/>
            <a:r>
              <a:rPr lang="el-GR" dirty="0" smtClean="0"/>
              <a:t>Η </a:t>
            </a:r>
            <a:r>
              <a:rPr lang="el-GR" dirty="0"/>
              <a:t>λίστα των αρχών και των άρθρων </a:t>
            </a:r>
            <a:r>
              <a:rPr lang="el-GR" b="1" dirty="0"/>
              <a:t>δεν είναι πλήρης</a:t>
            </a:r>
            <a:r>
              <a:rPr lang="el-GR" dirty="0"/>
              <a:t>. </a:t>
            </a:r>
            <a:endParaRPr lang="el-GR" dirty="0" smtClean="0"/>
          </a:p>
          <a:p>
            <a:pPr algn="just"/>
            <a:r>
              <a:rPr lang="el-GR" dirty="0" smtClean="0"/>
              <a:t>Τα </a:t>
            </a:r>
            <a:r>
              <a:rPr lang="el-GR" dirty="0"/>
              <a:t>άρθρα δεν θα πρέπει να διαβάζονται με σκοπό να διαχωρίζουν επιτρεπτές και μη επιτρεπτές ενέργειες στους επαγγελματικούς χειρισμούς σε όλες τις πρακτικές υποθέσεις. </a:t>
            </a:r>
            <a:endParaRPr lang="el-GR" dirty="0" smtClean="0"/>
          </a:p>
          <a:p>
            <a:pPr algn="just"/>
            <a:r>
              <a:rPr lang="el-GR" b="1" dirty="0" smtClean="0"/>
              <a:t>Ο </a:t>
            </a:r>
            <a:r>
              <a:rPr lang="el-GR" b="1" dirty="0"/>
              <a:t>κώδικας δεν είναι ένα απλός ηθικός αλγόριθμος που παράγει ηθικές αποφάσεις. </a:t>
            </a:r>
            <a:r>
              <a:rPr lang="el-GR" dirty="0"/>
              <a:t>Σε κάποιες περιπτώσεις κάποια </a:t>
            </a:r>
            <a:r>
              <a:rPr lang="el-GR" dirty="0" err="1"/>
              <a:t>standards</a:t>
            </a:r>
            <a:r>
              <a:rPr lang="el-GR" dirty="0"/>
              <a:t> μπορεί να είναι σε αντίθεση με </a:t>
            </a:r>
            <a:r>
              <a:rPr lang="el-GR" dirty="0" smtClean="0"/>
              <a:t>άλλα. </a:t>
            </a:r>
            <a:r>
              <a:rPr lang="el-GR" b="1" dirty="0" smtClean="0"/>
              <a:t>Οι περιπτώσεις </a:t>
            </a:r>
            <a:r>
              <a:rPr lang="el-GR" b="1" dirty="0"/>
              <a:t>αυτές απαιτούν ο προγραμματιστής να χρησιμοποιεί την ηθική κρίση ώστε να ενεργεί με τρόπο που είναι ο πλέον συνεπής με το πνεύμα του-κώδικα ηθικής και επαγγελματικής πρακτικής, δεδομένων των περιστάσεων. </a:t>
            </a:r>
            <a:endParaRPr lang="el-GR" b="1" dirty="0"/>
          </a:p>
        </p:txBody>
      </p:sp>
      <p:sp>
        <p:nvSpPr>
          <p:cNvPr id="4" name="Date Placeholder 3"/>
          <p:cNvSpPr>
            <a:spLocks noGrp="1"/>
          </p:cNvSpPr>
          <p:nvPr>
            <p:ph type="dt" sz="half" idx="10"/>
          </p:nvPr>
        </p:nvSpPr>
        <p:spPr/>
        <p:txBody>
          <a:bodyPr/>
          <a:lstStyle/>
          <a:p>
            <a:fld id="{C6A31187-0655-4747-8D2C-D265A5BDD9E7}"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6</a:t>
            </a:fld>
            <a:endParaRPr lang="el-GR"/>
          </a:p>
        </p:txBody>
      </p:sp>
    </p:spTree>
    <p:extLst>
      <p:ext uri="{BB962C8B-B14F-4D97-AF65-F5344CB8AC3E}">
        <p14:creationId xmlns:p14="http://schemas.microsoft.com/office/powerpoint/2010/main" val="3778933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836712"/>
            <a:ext cx="7024744" cy="1143000"/>
          </a:xfrm>
        </p:spPr>
        <p:txBody>
          <a:bodyPr>
            <a:normAutofit/>
          </a:bodyPr>
          <a:lstStyle/>
          <a:p>
            <a:r>
              <a:rPr lang="el-GR" b="1" dirty="0" smtClean="0"/>
              <a:t>Χρήση του κώδικα</a:t>
            </a:r>
            <a:endParaRPr lang="el-GR" b="1" dirty="0"/>
          </a:p>
        </p:txBody>
      </p:sp>
      <p:sp>
        <p:nvSpPr>
          <p:cNvPr id="3" name="Content Placeholder 2"/>
          <p:cNvSpPr>
            <a:spLocks noGrp="1"/>
          </p:cNvSpPr>
          <p:nvPr>
            <p:ph idx="1"/>
          </p:nvPr>
        </p:nvSpPr>
        <p:spPr>
          <a:xfrm>
            <a:off x="611560" y="2323652"/>
            <a:ext cx="7848872" cy="4129684"/>
          </a:xfrm>
        </p:spPr>
        <p:txBody>
          <a:bodyPr>
            <a:normAutofit fontScale="70000" lnSpcReduction="20000"/>
          </a:bodyPr>
          <a:lstStyle/>
          <a:p>
            <a:pPr algn="just"/>
            <a:r>
              <a:rPr lang="el-GR" dirty="0"/>
              <a:t>Οι ηθικές αντιθέσεις μπορούν να ρυθμίζονται με </a:t>
            </a:r>
            <a:r>
              <a:rPr lang="el-GR" b="1" dirty="0"/>
              <a:t>συνολική θεώρηση των θεμελιωδών αρχών, </a:t>
            </a:r>
            <a:r>
              <a:rPr lang="el-GR" dirty="0"/>
              <a:t>παρά με τυφλή εμπιστοσύνη σε λεπτομερείς ρυθμίσεις. </a:t>
            </a:r>
            <a:endParaRPr lang="el-GR" dirty="0" smtClean="0"/>
          </a:p>
          <a:p>
            <a:pPr algn="just"/>
            <a:r>
              <a:rPr lang="el-GR" dirty="0" smtClean="0"/>
              <a:t>Οι </a:t>
            </a:r>
            <a:r>
              <a:rPr lang="el-GR" dirty="0"/>
              <a:t>αρχές του κώδικα θα πρέπει να επιδρούν στους προγραμματιστές ώστε </a:t>
            </a:r>
            <a:r>
              <a:rPr lang="el-GR" b="1" dirty="0"/>
              <a:t>να αποφασίζουν καθαρά ποιος επηρεάζεται από την εργασία τους. </a:t>
            </a:r>
            <a:endParaRPr lang="el-GR" b="1" dirty="0" smtClean="0"/>
          </a:p>
          <a:p>
            <a:pPr algn="just"/>
            <a:r>
              <a:rPr lang="el-GR" dirty="0" smtClean="0"/>
              <a:t>Να </a:t>
            </a:r>
            <a:r>
              <a:rPr lang="el-GR" dirty="0"/>
              <a:t>εξετάζουν αν οι προγραμματιστές και οι συνεργάτες τους </a:t>
            </a:r>
            <a:r>
              <a:rPr lang="el-GR" b="1" dirty="0"/>
              <a:t>χειρίζονται τους άλλους ανθρώπους με την τρέχουσα εκτίμηση</a:t>
            </a:r>
            <a:r>
              <a:rPr lang="el-GR" dirty="0" smtClean="0"/>
              <a:t>.</a:t>
            </a:r>
          </a:p>
          <a:p>
            <a:pPr algn="just"/>
            <a:r>
              <a:rPr lang="el-GR" dirty="0" smtClean="0"/>
              <a:t>Να </a:t>
            </a:r>
            <a:r>
              <a:rPr lang="el-GR" dirty="0"/>
              <a:t>εξετάζουν πως ο κόσμος εφόσον ενημερώνεται σωστά μπορεί να κρίνει τις αποφάσεις τους. </a:t>
            </a:r>
            <a:endParaRPr lang="el-GR" dirty="0" smtClean="0"/>
          </a:p>
          <a:p>
            <a:pPr algn="just"/>
            <a:r>
              <a:rPr lang="el-GR" dirty="0" smtClean="0"/>
              <a:t>Να </a:t>
            </a:r>
            <a:r>
              <a:rPr lang="el-GR" dirty="0"/>
              <a:t>αναλύουν πως ο ελάχιστα σχετικός επηρεάζεται από τις αποφάσεις τους. </a:t>
            </a:r>
            <a:endParaRPr lang="el-GR" dirty="0" smtClean="0"/>
          </a:p>
          <a:p>
            <a:pPr algn="just"/>
            <a:r>
              <a:rPr lang="el-GR" b="1" dirty="0" smtClean="0"/>
              <a:t>Να </a:t>
            </a:r>
            <a:r>
              <a:rPr lang="el-GR" b="1" dirty="0"/>
              <a:t>εξετάζουν αν οι ενέργειες (των προγραμματιστών) κρίνονται αντάξιες ενός ιδανικού επαγγελματία προγραμματιστή. Σε όλα αυτά, οι κρίσεις που σχετίζονται με τη υγεία, ασφάλεια και ευημερία του κόσμου είναι πρωταρχικές. Δηλαδή το δημόσιο συμφέρον είναι το κεντρικό σημείο αυτού του κώδικα </a:t>
            </a:r>
            <a:endParaRPr lang="el-GR" b="1" dirty="0"/>
          </a:p>
        </p:txBody>
      </p:sp>
      <p:sp>
        <p:nvSpPr>
          <p:cNvPr id="4" name="Date Placeholder 3"/>
          <p:cNvSpPr>
            <a:spLocks noGrp="1"/>
          </p:cNvSpPr>
          <p:nvPr>
            <p:ph type="dt" sz="half" idx="10"/>
          </p:nvPr>
        </p:nvSpPr>
        <p:spPr/>
        <p:txBody>
          <a:bodyPr/>
          <a:lstStyle/>
          <a:p>
            <a:fld id="{C6A31187-0655-4747-8D2C-D265A5BDD9E7}"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7</a:t>
            </a:fld>
            <a:endParaRPr lang="el-GR"/>
          </a:p>
        </p:txBody>
      </p:sp>
    </p:spTree>
    <p:extLst>
      <p:ext uri="{BB962C8B-B14F-4D97-AF65-F5344CB8AC3E}">
        <p14:creationId xmlns:p14="http://schemas.microsoft.com/office/powerpoint/2010/main" val="2791714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836712"/>
            <a:ext cx="7024744" cy="1143000"/>
          </a:xfrm>
        </p:spPr>
        <p:txBody>
          <a:bodyPr>
            <a:normAutofit/>
          </a:bodyPr>
          <a:lstStyle/>
          <a:p>
            <a:r>
              <a:rPr lang="el-GR" b="1" dirty="0" smtClean="0"/>
              <a:t>Χρήση του κώδικα</a:t>
            </a:r>
            <a:endParaRPr lang="el-GR" b="1" dirty="0"/>
          </a:p>
        </p:txBody>
      </p:sp>
      <p:sp>
        <p:nvSpPr>
          <p:cNvPr id="3" name="Content Placeholder 2"/>
          <p:cNvSpPr>
            <a:spLocks noGrp="1"/>
          </p:cNvSpPr>
          <p:nvPr>
            <p:ph idx="1"/>
          </p:nvPr>
        </p:nvSpPr>
        <p:spPr>
          <a:xfrm>
            <a:off x="611560" y="2323652"/>
            <a:ext cx="7848872" cy="4129684"/>
          </a:xfrm>
        </p:spPr>
        <p:txBody>
          <a:bodyPr>
            <a:normAutofit fontScale="85000" lnSpcReduction="20000"/>
          </a:bodyPr>
          <a:lstStyle/>
          <a:p>
            <a:pPr algn="just"/>
            <a:r>
              <a:rPr lang="el-GR" dirty="0"/>
              <a:t>Η δυναμική και το απαιτητικό γενικό πλαίσιο εργασίας του προγραμματιστή απαιτούν έναν κώδικα που είναι προσαρμόσιμος και σχετικός με τις νέες καταστάσεις όπως αυτές συμβαίνουν. </a:t>
            </a:r>
            <a:endParaRPr lang="el-GR" dirty="0" smtClean="0"/>
          </a:p>
          <a:p>
            <a:pPr algn="just"/>
            <a:r>
              <a:rPr lang="el-GR" dirty="0" smtClean="0"/>
              <a:t>Παρόλα </a:t>
            </a:r>
            <a:r>
              <a:rPr lang="el-GR" dirty="0"/>
              <a:t>αυτά ακόμα και μέσα στο γενικό πλαίσιο ο κώδικας </a:t>
            </a:r>
            <a:r>
              <a:rPr lang="el-GR" b="1" dirty="0"/>
              <a:t>παρέχει υποστήριξη στους προγραμματιστές και στους διευθυντές τους </a:t>
            </a:r>
            <a:r>
              <a:rPr lang="el-GR" dirty="0"/>
              <a:t>όταν χρειάζεται να δράσουν θετικά σε μια ειδική περίπτωση, τεκμηριώνοντας </a:t>
            </a:r>
            <a:r>
              <a:rPr lang="el-GR" dirty="0" smtClean="0"/>
              <a:t>την </a:t>
            </a:r>
            <a:r>
              <a:rPr lang="el-GR" dirty="0"/>
              <a:t>ηθική θέση του επαγγέλματος. </a:t>
            </a:r>
            <a:endParaRPr lang="el-GR" dirty="0" smtClean="0"/>
          </a:p>
          <a:p>
            <a:pPr algn="just"/>
            <a:r>
              <a:rPr lang="el-GR" b="1" dirty="0" smtClean="0"/>
              <a:t>Ο </a:t>
            </a:r>
            <a:r>
              <a:rPr lang="el-GR" b="1" dirty="0"/>
              <a:t>κώδικας παρέχει μια ηθική βάση </a:t>
            </a:r>
            <a:r>
              <a:rPr lang="el-GR" dirty="0"/>
              <a:t>στην οποία άτομα μέσα σε ομάδες και ομάδες σαν μια ολότητα μπορούν να στηρίζονται (</a:t>
            </a:r>
            <a:r>
              <a:rPr lang="el-GR" b="1" dirty="0"/>
              <a:t>να προσφεύγουν</a:t>
            </a:r>
            <a:r>
              <a:rPr lang="el-GR" dirty="0"/>
              <a:t>). </a:t>
            </a:r>
            <a:r>
              <a:rPr lang="el-GR" b="1" dirty="0"/>
              <a:t>Ο κώδικας βοηθάει να καθορίζονται εκείνες οι πράξεις (δράσεις) οι οποίες είναι ηθικά ακατάλληλες να απαιτούνται από ένα προγραμματιστή ή ομάδα προγραμματιστών. </a:t>
            </a:r>
          </a:p>
        </p:txBody>
      </p:sp>
      <p:sp>
        <p:nvSpPr>
          <p:cNvPr id="4" name="Date Placeholder 3"/>
          <p:cNvSpPr>
            <a:spLocks noGrp="1"/>
          </p:cNvSpPr>
          <p:nvPr>
            <p:ph type="dt" sz="half" idx="10"/>
          </p:nvPr>
        </p:nvSpPr>
        <p:spPr/>
        <p:txBody>
          <a:bodyPr/>
          <a:lstStyle/>
          <a:p>
            <a:fld id="{C6A31187-0655-4747-8D2C-D265A5BDD9E7}"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8</a:t>
            </a:fld>
            <a:endParaRPr lang="el-GR"/>
          </a:p>
        </p:txBody>
      </p:sp>
    </p:spTree>
    <p:extLst>
      <p:ext uri="{BB962C8B-B14F-4D97-AF65-F5344CB8AC3E}">
        <p14:creationId xmlns:p14="http://schemas.microsoft.com/office/powerpoint/2010/main" val="1706172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836712"/>
            <a:ext cx="7024744" cy="1143000"/>
          </a:xfrm>
        </p:spPr>
        <p:txBody>
          <a:bodyPr>
            <a:normAutofit/>
          </a:bodyPr>
          <a:lstStyle/>
          <a:p>
            <a:r>
              <a:rPr lang="el-GR" b="1" dirty="0" smtClean="0"/>
              <a:t>Συμπερασματικά…</a:t>
            </a:r>
            <a:endParaRPr lang="el-GR" b="1" dirty="0"/>
          </a:p>
        </p:txBody>
      </p:sp>
      <p:sp>
        <p:nvSpPr>
          <p:cNvPr id="3" name="Content Placeholder 2"/>
          <p:cNvSpPr>
            <a:spLocks noGrp="1"/>
          </p:cNvSpPr>
          <p:nvPr>
            <p:ph idx="1"/>
          </p:nvPr>
        </p:nvSpPr>
        <p:spPr>
          <a:xfrm>
            <a:off x="611560" y="2323652"/>
            <a:ext cx="7848872" cy="4129684"/>
          </a:xfrm>
        </p:spPr>
        <p:txBody>
          <a:bodyPr>
            <a:normAutofit/>
          </a:bodyPr>
          <a:lstStyle/>
          <a:p>
            <a:r>
              <a:rPr lang="el-GR" dirty="0"/>
              <a:t>Ο κώδικας δεν είναι απλά για να κρίνει τη φύση αμφισβητήσιμων πράξεων. Έχει επίσης και μια σπουδαία εκπαιδευτική λειτουργία. </a:t>
            </a:r>
            <a:endParaRPr lang="el-GR" dirty="0" smtClean="0"/>
          </a:p>
          <a:p>
            <a:pPr marL="68580" indent="0">
              <a:buNone/>
            </a:pPr>
            <a:r>
              <a:rPr lang="el-GR" b="1" i="1" dirty="0" smtClean="0"/>
              <a:t>Καθόσον </a:t>
            </a:r>
            <a:r>
              <a:rPr lang="el-GR" b="1" i="1" dirty="0"/>
              <a:t>ο κώδικας διατυπώνει τη συναίνεση του επαγγέλματος σε ηθικές αρχές, είναι μέσο για εκπαίδευση του κόσμου και αυτών που φιλοδοξούν να είναι επαγγελματίες για τις ηθικές υποχρεώσεις όλων των προγραμματιστών. </a:t>
            </a:r>
          </a:p>
        </p:txBody>
      </p:sp>
      <p:sp>
        <p:nvSpPr>
          <p:cNvPr id="4" name="Date Placeholder 3"/>
          <p:cNvSpPr>
            <a:spLocks noGrp="1"/>
          </p:cNvSpPr>
          <p:nvPr>
            <p:ph type="dt" sz="half" idx="10"/>
          </p:nvPr>
        </p:nvSpPr>
        <p:spPr/>
        <p:txBody>
          <a:bodyPr/>
          <a:lstStyle/>
          <a:p>
            <a:fld id="{C6A31187-0655-4747-8D2C-D265A5BDD9E7}" type="datetime1">
              <a:rPr lang="el-GR" smtClean="0"/>
              <a:t>20/10/2012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9</a:t>
            </a:fld>
            <a:endParaRPr lang="el-GR"/>
          </a:p>
        </p:txBody>
      </p:sp>
    </p:spTree>
    <p:extLst>
      <p:ext uri="{BB962C8B-B14F-4D97-AF65-F5344CB8AC3E}">
        <p14:creationId xmlns:p14="http://schemas.microsoft.com/office/powerpoint/2010/main" val="23318344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985</TotalTime>
  <Words>3006</Words>
  <Application>Microsoft Office PowerPoint</Application>
  <PresentationFormat>On-screen Show (4:3)</PresentationFormat>
  <Paragraphs>244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Austin</vt:lpstr>
      <vt:lpstr> ΚΩΔΙΚΑΣ ΔΕΟΝΤΟΛΟΓΙΑΣ ΤΩΝ ΜΗΧΑΝΙΚΩΝ ΛΟΓΙΣΜΙΚΟΥ ΚΑΙ ΕΠΑΓΓΕΛΜΑΤΙΚΗ ΠΡΑΚΤΙΚΗ  ΤΗΣ IEEE - CS </vt:lpstr>
      <vt:lpstr>Πρόλογος </vt:lpstr>
      <vt:lpstr>Βασικές Αρχές </vt:lpstr>
      <vt:lpstr>Βασικές Αρχές</vt:lpstr>
      <vt:lpstr>Βασικές Αρχές </vt:lpstr>
      <vt:lpstr>Χρήση του κώδικα</vt:lpstr>
      <vt:lpstr>Χρήση του κώδικα</vt:lpstr>
      <vt:lpstr>Χρήση του κώδικα</vt:lpstr>
      <vt:lpstr>Συμπερασματικά…</vt:lpstr>
      <vt:lpstr>Αρχές του κώδικα </vt:lpstr>
      <vt:lpstr>Αρχή 1: Δημόσιο </vt:lpstr>
      <vt:lpstr>Αρχή 1: Δημόσιο </vt:lpstr>
      <vt:lpstr>Αρχή 1: Δημόσιο </vt:lpstr>
      <vt:lpstr>Αρχή 2: Πελάτης και εργοδότης </vt:lpstr>
      <vt:lpstr>Αρχή 2: Πελάτης και εργοδότης </vt:lpstr>
      <vt:lpstr>Αρχή 2: Πελάτης και εργοδότης </vt:lpstr>
      <vt:lpstr>Αρχή 3: Προϊόν </vt:lpstr>
      <vt:lpstr>Αρχή 3: Προϊόν </vt:lpstr>
      <vt:lpstr>Αρχή 3: Προϊόν </vt:lpstr>
      <vt:lpstr>Αρχή 3: Προϊόν </vt:lpstr>
      <vt:lpstr>Αρχή 4: Κρίση </vt:lpstr>
      <vt:lpstr>Αρχή 4: Κρίση </vt:lpstr>
      <vt:lpstr>Αρχή 5: Διοίκηση - Διαχείριση </vt:lpstr>
      <vt:lpstr>Αρχή 5: Διοίκηση - Διαχείριση </vt:lpstr>
      <vt:lpstr>Αρχή 5: Διοίκηση - Διαχείριση </vt:lpstr>
      <vt:lpstr>Αρχή 5: Διοίκηση - Διαχείριση </vt:lpstr>
      <vt:lpstr>Αρχή 6: Επάγγελμα </vt:lpstr>
      <vt:lpstr>Αρχή 6: Επάγγελμα </vt:lpstr>
      <vt:lpstr>Αρχή 6: Επάγγελμα </vt:lpstr>
      <vt:lpstr>Αρχή 7: Συνεργάτες </vt:lpstr>
      <vt:lpstr>Αρχή 7: Συνεργάτες </vt:lpstr>
      <vt:lpstr>Αρχή 8: Εαυτός </vt:lpstr>
      <vt:lpstr>Αρχή 8: Εαυτός </vt:lpstr>
      <vt:lpstr>Αρχή 8: Εαυτός </vt:lpstr>
      <vt:lpstr> ΚΩΔΙΚΑΣ ΔΕΟΝΤΟΛΟΓΙΑΣ ΤΩΝ ΜΗΧΑΝΙΚΩΝ ΛΟΓΙΣΜΙΚΟΥ ΚΑΙ ΕΠΑΓΓΕΛΜΑΤΙΚΗ ΠΡΑΚΤΙΚΗ  ΤΗΣ IEEE - CS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Δεοντολογία Επαγγέλματος</dc:title>
  <dc:creator>chlavran</dc:creator>
  <cp:lastModifiedBy>chlavran</cp:lastModifiedBy>
  <cp:revision>43</cp:revision>
  <dcterms:created xsi:type="dcterms:W3CDTF">2012-09-30T07:45:10Z</dcterms:created>
  <dcterms:modified xsi:type="dcterms:W3CDTF">2012-10-20T16:27:11Z</dcterms:modified>
</cp:coreProperties>
</file>