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288" r:id="rId2"/>
    <p:sldId id="272" r:id="rId3"/>
    <p:sldId id="289" r:id="rId4"/>
    <p:sldId id="290" r:id="rId5"/>
    <p:sldId id="291" r:id="rId6"/>
    <p:sldId id="292" r:id="rId7"/>
    <p:sldId id="293" r:id="rId8"/>
    <p:sldId id="294" r:id="rId9"/>
    <p:sldId id="295" r:id="rId10"/>
    <p:sldId id="296" r:id="rId11"/>
    <p:sldId id="298" r:id="rId12"/>
    <p:sldId id="297" r:id="rId13"/>
    <p:sldId id="299" r:id="rId14"/>
    <p:sldId id="300" r:id="rId15"/>
    <p:sldId id="301" r:id="rId16"/>
    <p:sldId id="302" r:id="rId17"/>
    <p:sldId id="303" r:id="rId18"/>
    <p:sldId id="304" r:id="rId19"/>
    <p:sldId id="305" r:id="rId20"/>
    <p:sldId id="306" r:id="rId2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89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C3DC44A-2755-4292-A4E0-9A153FE88E3E}" type="datetimeFigureOut">
              <a:rPr lang="el-GR" smtClean="0"/>
              <a:t>4/10/2012</a:t>
            </a:fld>
            <a:endParaRPr lang="el-G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4D244B6-3C7F-4EDA-B0F6-82AF4C76F896}" type="slidenum">
              <a:rPr lang="el-GR" smtClean="0"/>
              <a:t>‹#›</a:t>
            </a:fld>
            <a:endParaRPr lang="el-GR"/>
          </a:p>
        </p:txBody>
      </p:sp>
    </p:spTree>
    <p:extLst>
      <p:ext uri="{BB962C8B-B14F-4D97-AF65-F5344CB8AC3E}">
        <p14:creationId xmlns:p14="http://schemas.microsoft.com/office/powerpoint/2010/main" val="21374479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10909669-7A1E-4D0B-84E0-4F77395478F7}" type="datetime1">
              <a:rPr lang="el-GR" smtClean="0"/>
              <a:t>4/10/2012</a:t>
            </a:fld>
            <a:endParaRPr lang="el-GR"/>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l-GR"/>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E5B00922-6550-4DFB-9502-F7C4841AFA2B}" type="slidenum">
              <a:rPr lang="el-GR" smtClean="0"/>
              <a:t>‹#›</a:t>
            </a:fld>
            <a:endParaRPr lang="el-GR"/>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526452-100A-4355-88BB-DA433801A6BB}" type="datetime1">
              <a:rPr lang="el-GR" smtClean="0"/>
              <a:t>4/10/2012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5B00922-6550-4DFB-9502-F7C4841AFA2B}"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EC9D33-96EE-4F6E-9024-8D14274BBB8B}" type="datetime1">
              <a:rPr lang="el-GR" smtClean="0"/>
              <a:t>4/10/2012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5B00922-6550-4DFB-9502-F7C4841AFA2B}"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6A31187-0655-4747-8D2C-D265A5BDD9E7}" type="datetime1">
              <a:rPr lang="el-GR" smtClean="0"/>
              <a:t>4/10/2012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5B00922-6550-4DFB-9502-F7C4841AFA2B}"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23515D8-B745-4E89-9DC2-CFC9D225E313}" type="datetime1">
              <a:rPr lang="el-GR" smtClean="0"/>
              <a:t>4/10/2012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5B00922-6550-4DFB-9502-F7C4841AFA2B}"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03AC20B7-0AED-40E3-B6B0-7B7D0F2769B2}" type="datetime1">
              <a:rPr lang="el-GR" smtClean="0"/>
              <a:t>4/10/2012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E5B00922-6550-4DFB-9502-F7C4841AFA2B}" type="slidenum">
              <a:rPr lang="el-GR" smtClean="0"/>
              <a:t>‹#›</a:t>
            </a:fld>
            <a:endParaRPr lang="el-GR"/>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3C5AD40-682A-4648-B176-15A88CC52148}" type="datetime1">
              <a:rPr lang="el-GR" smtClean="0"/>
              <a:t>4/10/2012</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E5B00922-6550-4DFB-9502-F7C4841AFA2B}"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4240EBB-BB3C-4D15-9A47-AF80B2282EFF}" type="datetime1">
              <a:rPr lang="el-GR" smtClean="0"/>
              <a:t>4/10/2012</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49DE8C-939D-402B-AB28-839C32D3E863}" type="datetime1">
              <a:rPr lang="el-GR" smtClean="0"/>
              <a:t>4/10/2012</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E5B00922-6550-4DFB-9502-F7C4841AFA2B}"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2CF3400F-E76B-4DAD-A6F9-BC4BF8FA368B}" type="datetime1">
              <a:rPr lang="el-GR" smtClean="0"/>
              <a:t>4/10/2012</a:t>
            </a:fld>
            <a:endParaRPr lang="el-GR"/>
          </a:p>
        </p:txBody>
      </p:sp>
      <p:sp>
        <p:nvSpPr>
          <p:cNvPr id="7" name="Slide Number Placeholder 6"/>
          <p:cNvSpPr>
            <a:spLocks noGrp="1"/>
          </p:cNvSpPr>
          <p:nvPr>
            <p:ph type="sldNum" sz="quarter" idx="12"/>
          </p:nvPr>
        </p:nvSpPr>
        <p:spPr/>
        <p:txBody>
          <a:bodyPr/>
          <a:lstStyle/>
          <a:p>
            <a:fld id="{E5B00922-6550-4DFB-9502-F7C4841AFA2B}" type="slidenum">
              <a:rPr lang="el-GR" smtClean="0"/>
              <a:t>‹#›</a:t>
            </a:fld>
            <a:endParaRPr lang="el-GR"/>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l-GR"/>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F9E0D1-51E8-484C-9039-1DE2F0D1D1FF}" type="datetime1">
              <a:rPr lang="el-GR" smtClean="0"/>
              <a:t>4/10/2012</a:t>
            </a:fld>
            <a:endParaRPr lang="el-GR"/>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l-GR"/>
          </a:p>
        </p:txBody>
      </p:sp>
      <p:sp>
        <p:nvSpPr>
          <p:cNvPr id="7" name="Slide Number Placeholder 6"/>
          <p:cNvSpPr>
            <a:spLocks noGrp="1"/>
          </p:cNvSpPr>
          <p:nvPr>
            <p:ph type="sldNum" sz="quarter" idx="12"/>
          </p:nvPr>
        </p:nvSpPr>
        <p:spPr/>
        <p:txBody>
          <a:bodyPr/>
          <a:lstStyle/>
          <a:p>
            <a:fld id="{E5B00922-6550-4DFB-9502-F7C4841AFA2B}"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7A19F8E0-D357-4549-9173-BD275861BD6C}" type="datetime1">
              <a:rPr lang="el-GR" smtClean="0"/>
              <a:t>4/10/2012</a:t>
            </a:fld>
            <a:endParaRPr lang="el-GR"/>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l-GR"/>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E5B00922-6550-4DFB-9502-F7C4841AFA2B}"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l-GR" b="1" dirty="0" smtClean="0"/>
              <a:t>2. Ειδικά </a:t>
            </a:r>
            <a:r>
              <a:rPr lang="el-GR" b="1" dirty="0"/>
              <a:t>επαγγελματικά καθήκοντα </a:t>
            </a:r>
            <a:endParaRPr lang="el-GR" dirty="0"/>
          </a:p>
        </p:txBody>
      </p:sp>
      <p:sp>
        <p:nvSpPr>
          <p:cNvPr id="7" name="Text Placeholder 6"/>
          <p:cNvSpPr>
            <a:spLocks noGrp="1"/>
          </p:cNvSpPr>
          <p:nvPr>
            <p:ph type="body" idx="1"/>
          </p:nvPr>
        </p:nvSpPr>
        <p:spPr/>
        <p:txBody>
          <a:bodyPr/>
          <a:lstStyle/>
          <a:p>
            <a:endParaRPr lang="el-GR" dirty="0"/>
          </a:p>
        </p:txBody>
      </p:sp>
      <p:sp>
        <p:nvSpPr>
          <p:cNvPr id="4" name="Date Placeholder 3"/>
          <p:cNvSpPr>
            <a:spLocks noGrp="1"/>
          </p:cNvSpPr>
          <p:nvPr>
            <p:ph type="dt" sz="half" idx="10"/>
          </p:nvPr>
        </p:nvSpPr>
        <p:spPr/>
        <p:txBody>
          <a:bodyPr/>
          <a:lstStyle/>
          <a:p>
            <a:fld id="{C6A31187-0655-4747-8D2C-D265A5BDD9E7}" type="datetime1">
              <a:rPr lang="el-GR" smtClean="0"/>
              <a:t>4/10/2012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1</a:t>
            </a:fld>
            <a:endParaRPr lang="el-GR"/>
          </a:p>
        </p:txBody>
      </p:sp>
    </p:spTree>
    <p:extLst>
      <p:ext uri="{BB962C8B-B14F-4D97-AF65-F5344CB8AC3E}">
        <p14:creationId xmlns:p14="http://schemas.microsoft.com/office/powerpoint/2010/main" val="19106856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9816"/>
            <a:ext cx="7992888" cy="1143000"/>
          </a:xfrm>
        </p:spPr>
        <p:txBody>
          <a:bodyPr>
            <a:normAutofit fontScale="90000"/>
          </a:bodyPr>
          <a:lstStyle/>
          <a:p>
            <a:r>
              <a:rPr lang="el-GR" dirty="0" smtClean="0"/>
              <a:t>Ειδικά επαγγελματικά καθήκοντα </a:t>
            </a:r>
            <a:endParaRPr lang="el-GR" dirty="0"/>
          </a:p>
        </p:txBody>
      </p:sp>
      <p:sp>
        <p:nvSpPr>
          <p:cNvPr id="3" name="Content Placeholder 2"/>
          <p:cNvSpPr>
            <a:spLocks noGrp="1"/>
          </p:cNvSpPr>
          <p:nvPr>
            <p:ph idx="1"/>
          </p:nvPr>
        </p:nvSpPr>
        <p:spPr>
          <a:xfrm>
            <a:off x="539552" y="1916832"/>
            <a:ext cx="7848872" cy="4680520"/>
          </a:xfrm>
        </p:spPr>
        <p:txBody>
          <a:bodyPr>
            <a:normAutofit/>
          </a:bodyPr>
          <a:lstStyle/>
          <a:p>
            <a:r>
              <a:rPr lang="el-GR" b="1" dirty="0" smtClean="0"/>
              <a:t>Βελτίωση της δημόσιας κατανόησης </a:t>
            </a:r>
            <a:r>
              <a:rPr lang="el-GR" b="1" dirty="0"/>
              <a:t>για τους υπολογιστές και τις συνέπειες τους. </a:t>
            </a:r>
            <a:endParaRPr lang="el-GR" b="1" dirty="0" smtClean="0"/>
          </a:p>
          <a:p>
            <a:pPr lvl="1"/>
            <a:r>
              <a:rPr lang="el-GR" sz="2000" dirty="0"/>
              <a:t>Οι επαγγελματίες υπολογιστών έχουν την ευθύνη να </a:t>
            </a:r>
            <a:r>
              <a:rPr lang="el-GR" sz="2000" b="1" dirty="0"/>
              <a:t>μοιράζονται την γνώση της τεχνολογίας </a:t>
            </a:r>
            <a:r>
              <a:rPr lang="el-GR" sz="2000" dirty="0"/>
              <a:t>με τον υπόλοιπο κόσμο, ενθαρρύνοντας στην κατανόηση των υπολογιστών, στις συνέπειες τους καθώς και τους περιορισμούς τους. Η ηθική αυτή αρχή συνεπάγεται την υποχρέωση να καταπολεμά κάθε ψευδή εικόνα (άποψη) που σχετίζεται με τους υπολογιστές. </a:t>
            </a:r>
            <a:endParaRPr lang="el-GR" sz="2000" b="1" dirty="0"/>
          </a:p>
        </p:txBody>
      </p:sp>
      <p:sp>
        <p:nvSpPr>
          <p:cNvPr id="4" name="Date Placeholder 3"/>
          <p:cNvSpPr>
            <a:spLocks noGrp="1"/>
          </p:cNvSpPr>
          <p:nvPr>
            <p:ph type="dt" sz="half" idx="10"/>
          </p:nvPr>
        </p:nvSpPr>
        <p:spPr/>
        <p:txBody>
          <a:bodyPr/>
          <a:lstStyle/>
          <a:p>
            <a:fld id="{00D048C6-0A96-4BBE-B02D-E600EEE3DD41}" type="datetime1">
              <a:rPr lang="el-GR" smtClean="0"/>
              <a:t>4/10/2012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10</a:t>
            </a:fld>
            <a:endParaRPr lang="el-GR" dirty="0"/>
          </a:p>
        </p:txBody>
      </p:sp>
    </p:spTree>
    <p:extLst>
      <p:ext uri="{BB962C8B-B14F-4D97-AF65-F5344CB8AC3E}">
        <p14:creationId xmlns:p14="http://schemas.microsoft.com/office/powerpoint/2010/main" val="892515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9816"/>
            <a:ext cx="7992888" cy="1143000"/>
          </a:xfrm>
        </p:spPr>
        <p:txBody>
          <a:bodyPr>
            <a:normAutofit fontScale="90000"/>
          </a:bodyPr>
          <a:lstStyle/>
          <a:p>
            <a:r>
              <a:rPr lang="el-GR" dirty="0" smtClean="0"/>
              <a:t>Ειδικά επαγγελματικά καθήκοντα </a:t>
            </a:r>
            <a:endParaRPr lang="el-GR" dirty="0"/>
          </a:p>
        </p:txBody>
      </p:sp>
      <p:sp>
        <p:nvSpPr>
          <p:cNvPr id="3" name="Content Placeholder 2"/>
          <p:cNvSpPr>
            <a:spLocks noGrp="1"/>
          </p:cNvSpPr>
          <p:nvPr>
            <p:ph idx="1"/>
          </p:nvPr>
        </p:nvSpPr>
        <p:spPr>
          <a:xfrm>
            <a:off x="539552" y="1916832"/>
            <a:ext cx="7848872" cy="4680520"/>
          </a:xfrm>
        </p:spPr>
        <p:txBody>
          <a:bodyPr>
            <a:normAutofit fontScale="92500"/>
          </a:bodyPr>
          <a:lstStyle/>
          <a:p>
            <a:r>
              <a:rPr lang="el-GR" b="1" dirty="0" smtClean="0"/>
              <a:t>Είσοδος σε </a:t>
            </a:r>
            <a:r>
              <a:rPr lang="el-GR" b="1" dirty="0"/>
              <a:t>υπολογιστικά και επικοινωνιακά συστήματα μόνον όταν επιτρέπεται</a:t>
            </a:r>
            <a:r>
              <a:rPr lang="el-GR" b="1" dirty="0" smtClean="0"/>
              <a:t>.</a:t>
            </a:r>
          </a:p>
          <a:p>
            <a:pPr lvl="1"/>
            <a:r>
              <a:rPr lang="el-GR" dirty="0"/>
              <a:t>Η κλοπή ή καταστροφή κάθε συγκεκριμένης ηλεκτρονικής ιδιοκτησίας απαγορεύεται από το επιτακτικό καθήκον </a:t>
            </a:r>
            <a:r>
              <a:rPr lang="el-GR" dirty="0" smtClean="0"/>
              <a:t>1.2  </a:t>
            </a:r>
            <a:r>
              <a:rPr lang="el-GR" dirty="0"/>
              <a:t>«απόφευγε να προκαλείς βλάβη στους άλλους». </a:t>
            </a:r>
            <a:endParaRPr lang="el-GR" dirty="0" smtClean="0"/>
          </a:p>
          <a:p>
            <a:pPr lvl="1"/>
            <a:r>
              <a:rPr lang="el-GR" dirty="0" smtClean="0"/>
              <a:t>Η </a:t>
            </a:r>
            <a:r>
              <a:rPr lang="el-GR" dirty="0"/>
              <a:t>παράνομη εισβολή και η μη εξουσιοδοτημένη χρήση ενός υπολογιστή ή ενός τηλεπικοινωνιακού συστήματος καθορίζεται από το συγκεκριμένο άρθρο (επιτακτικό καθήκον). </a:t>
            </a:r>
          </a:p>
          <a:p>
            <a:pPr lvl="1"/>
            <a:r>
              <a:rPr lang="el-GR" dirty="0"/>
              <a:t>Η παράνομη πρόσβαση </a:t>
            </a:r>
            <a:r>
              <a:rPr lang="el-GR" b="1" dirty="0"/>
              <a:t>περιλαμβάνει πρόσβαση σε επικοινωνιακά δίκτυα και υπολογιστικά συστήματα, ηλεκτρονικούς λογαριασμούς ή αρχεία αυτών των συστημάτων, χωρίς την άδεια του υπεύθυνου. </a:t>
            </a:r>
            <a:endParaRPr lang="el-GR" b="1" dirty="0" smtClean="0"/>
          </a:p>
        </p:txBody>
      </p:sp>
      <p:sp>
        <p:nvSpPr>
          <p:cNvPr id="4" name="Date Placeholder 3"/>
          <p:cNvSpPr>
            <a:spLocks noGrp="1"/>
          </p:cNvSpPr>
          <p:nvPr>
            <p:ph type="dt" sz="half" idx="10"/>
          </p:nvPr>
        </p:nvSpPr>
        <p:spPr/>
        <p:txBody>
          <a:bodyPr/>
          <a:lstStyle/>
          <a:p>
            <a:fld id="{00D048C6-0A96-4BBE-B02D-E600EEE3DD41}" type="datetime1">
              <a:rPr lang="el-GR" smtClean="0"/>
              <a:t>4/10/2012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11</a:t>
            </a:fld>
            <a:endParaRPr lang="el-GR" dirty="0"/>
          </a:p>
        </p:txBody>
      </p:sp>
    </p:spTree>
    <p:extLst>
      <p:ext uri="{BB962C8B-B14F-4D97-AF65-F5344CB8AC3E}">
        <p14:creationId xmlns:p14="http://schemas.microsoft.com/office/powerpoint/2010/main" val="3617254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9816"/>
            <a:ext cx="7992888" cy="1143000"/>
          </a:xfrm>
        </p:spPr>
        <p:txBody>
          <a:bodyPr>
            <a:normAutofit fontScale="90000"/>
          </a:bodyPr>
          <a:lstStyle/>
          <a:p>
            <a:r>
              <a:rPr lang="el-GR" dirty="0" smtClean="0"/>
              <a:t>Ειδικά επαγγελματικά καθήκοντα </a:t>
            </a:r>
            <a:endParaRPr lang="el-GR" dirty="0"/>
          </a:p>
        </p:txBody>
      </p:sp>
      <p:sp>
        <p:nvSpPr>
          <p:cNvPr id="3" name="Content Placeholder 2"/>
          <p:cNvSpPr>
            <a:spLocks noGrp="1"/>
          </p:cNvSpPr>
          <p:nvPr>
            <p:ph idx="1"/>
          </p:nvPr>
        </p:nvSpPr>
        <p:spPr>
          <a:xfrm>
            <a:off x="539552" y="1916832"/>
            <a:ext cx="7848872" cy="4680520"/>
          </a:xfrm>
        </p:spPr>
        <p:txBody>
          <a:bodyPr>
            <a:normAutofit/>
          </a:bodyPr>
          <a:lstStyle/>
          <a:p>
            <a:r>
              <a:rPr lang="el-GR" b="1" dirty="0" smtClean="0"/>
              <a:t>Είσοδος σε </a:t>
            </a:r>
            <a:r>
              <a:rPr lang="el-GR" b="1" dirty="0"/>
              <a:t>υπολογιστικά και επικοινωνιακά συστήματα μόνον όταν επιτρέπεται</a:t>
            </a:r>
            <a:r>
              <a:rPr lang="el-GR" b="1" dirty="0" smtClean="0"/>
              <a:t>.</a:t>
            </a:r>
          </a:p>
          <a:p>
            <a:pPr lvl="1"/>
            <a:r>
              <a:rPr lang="el-GR" b="1" dirty="0" smtClean="0"/>
              <a:t>Οι </a:t>
            </a:r>
            <a:r>
              <a:rPr lang="el-GR" b="1" dirty="0"/>
              <a:t>ιδιώτες και οι οργανισμοί έχουν το δικαίωμα να μην επιτρέπουν την πρόσβαση στο σύστημα τους αν δεν παραβιάζουν νομικές αρχές. </a:t>
            </a:r>
            <a:endParaRPr lang="el-GR" b="1" dirty="0" smtClean="0"/>
          </a:p>
          <a:p>
            <a:pPr lvl="1"/>
            <a:r>
              <a:rPr lang="el-GR" dirty="0" smtClean="0"/>
              <a:t>Κανένας </a:t>
            </a:r>
            <a:r>
              <a:rPr lang="el-GR" dirty="0"/>
              <a:t>δεν θα πρέπει να εισέρχεται ή να χρησιμοποιεί άλλα συστήματα υπολογιστών, προγράμματα ή δεδομένα αρχείων χωρίς άδεια. Κάποιος πρέπει να έχει κατάλληλη έγκριση πριν χρησιμοποιήσει τους πόρους (δυνατότητες) των υπολογιστικών συστημάτων, όπως υπολογιστικό χώρο και χρόνο, πύλες επικοινωνίας καθώς και περιφερειακά συστήματα. </a:t>
            </a:r>
            <a:endParaRPr lang="el-GR" sz="1800" b="1" dirty="0"/>
          </a:p>
        </p:txBody>
      </p:sp>
      <p:sp>
        <p:nvSpPr>
          <p:cNvPr id="4" name="Date Placeholder 3"/>
          <p:cNvSpPr>
            <a:spLocks noGrp="1"/>
          </p:cNvSpPr>
          <p:nvPr>
            <p:ph type="dt" sz="half" idx="10"/>
          </p:nvPr>
        </p:nvSpPr>
        <p:spPr/>
        <p:txBody>
          <a:bodyPr/>
          <a:lstStyle/>
          <a:p>
            <a:fld id="{00D048C6-0A96-4BBE-B02D-E600EEE3DD41}" type="datetime1">
              <a:rPr lang="el-GR" smtClean="0"/>
              <a:t>4/10/2012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12</a:t>
            </a:fld>
            <a:endParaRPr lang="el-GR" dirty="0"/>
          </a:p>
        </p:txBody>
      </p:sp>
    </p:spTree>
    <p:extLst>
      <p:ext uri="{BB962C8B-B14F-4D97-AF65-F5344CB8AC3E}">
        <p14:creationId xmlns:p14="http://schemas.microsoft.com/office/powerpoint/2010/main" val="1933265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l-GR" b="1" dirty="0" smtClean="0"/>
              <a:t>3. Καθήκοντα Ηγετών Οργανισμού</a:t>
            </a:r>
            <a:endParaRPr lang="el-GR" dirty="0"/>
          </a:p>
        </p:txBody>
      </p:sp>
      <p:sp>
        <p:nvSpPr>
          <p:cNvPr id="7" name="Text Placeholder 6"/>
          <p:cNvSpPr>
            <a:spLocks noGrp="1"/>
          </p:cNvSpPr>
          <p:nvPr>
            <p:ph type="body" idx="1"/>
          </p:nvPr>
        </p:nvSpPr>
        <p:spPr/>
        <p:txBody>
          <a:bodyPr/>
          <a:lstStyle/>
          <a:p>
            <a:endParaRPr lang="el-GR" dirty="0"/>
          </a:p>
        </p:txBody>
      </p:sp>
      <p:sp>
        <p:nvSpPr>
          <p:cNvPr id="4" name="Date Placeholder 3"/>
          <p:cNvSpPr>
            <a:spLocks noGrp="1"/>
          </p:cNvSpPr>
          <p:nvPr>
            <p:ph type="dt" sz="half" idx="10"/>
          </p:nvPr>
        </p:nvSpPr>
        <p:spPr/>
        <p:txBody>
          <a:bodyPr/>
          <a:lstStyle/>
          <a:p>
            <a:fld id="{C6A31187-0655-4747-8D2C-D265A5BDD9E7}" type="datetime1">
              <a:rPr lang="el-GR" smtClean="0"/>
              <a:t>4/10/2012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13</a:t>
            </a:fld>
            <a:endParaRPr lang="el-GR"/>
          </a:p>
        </p:txBody>
      </p:sp>
    </p:spTree>
    <p:extLst>
      <p:ext uri="{BB962C8B-B14F-4D97-AF65-F5344CB8AC3E}">
        <p14:creationId xmlns:p14="http://schemas.microsoft.com/office/powerpoint/2010/main" val="42394102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9816"/>
            <a:ext cx="7992888" cy="1143000"/>
          </a:xfrm>
        </p:spPr>
        <p:txBody>
          <a:bodyPr>
            <a:normAutofit fontScale="90000"/>
          </a:bodyPr>
          <a:lstStyle/>
          <a:p>
            <a:r>
              <a:rPr lang="el-GR" dirty="0" smtClean="0"/>
              <a:t>Καθήκοντα Ηγετών Οργανισμών</a:t>
            </a:r>
            <a:endParaRPr lang="el-GR" dirty="0"/>
          </a:p>
        </p:txBody>
      </p:sp>
      <p:sp>
        <p:nvSpPr>
          <p:cNvPr id="3" name="Content Placeholder 2"/>
          <p:cNvSpPr>
            <a:spLocks noGrp="1"/>
          </p:cNvSpPr>
          <p:nvPr>
            <p:ph idx="1"/>
          </p:nvPr>
        </p:nvSpPr>
        <p:spPr>
          <a:xfrm>
            <a:off x="539552" y="1916832"/>
            <a:ext cx="7848872" cy="4680520"/>
          </a:xfrm>
        </p:spPr>
        <p:txBody>
          <a:bodyPr>
            <a:normAutofit lnSpcReduction="10000"/>
          </a:bodyPr>
          <a:lstStyle/>
          <a:p>
            <a:r>
              <a:rPr lang="el-GR" dirty="0"/>
              <a:t>Οι ηθικές υποχρεώσεις των οργανισμών τείνουν να μην εφαρμόζονται στα περισσότερα άρθρα ενός επαγγελματικού συμβολαίου γιατί οι κώδικες αυτοί είναι γραμμένοι για κάθε ξεχωριστό μέλος. </a:t>
            </a:r>
            <a:r>
              <a:rPr lang="el-GR" b="1" dirty="0"/>
              <a:t>Με τον όρο « ηγέτη » εννοείται κάθε οργανικό μέλος που έχει θέση ηγεσίας ή εκπαιδευτικές (επιμορφωτικές) ευθύνες. </a:t>
            </a:r>
            <a:r>
              <a:rPr lang="el-GR" dirty="0"/>
              <a:t>Τα καθήκοντα στην περίπτωση αυτή αναφέρονται στους οργανισμούς καθώς επίσης και στους ηγέτες τους. Με τον όρο «οργανισμούς» εννοούμε εταιρείες, κυβερνητικές υπηρεσίες και άλλους «εργοδότες» καθώς και εθελοντικούς επαγγελματικούς οργανισμούς. </a:t>
            </a:r>
            <a:endParaRPr lang="el-GR" sz="2000" dirty="0"/>
          </a:p>
        </p:txBody>
      </p:sp>
      <p:sp>
        <p:nvSpPr>
          <p:cNvPr id="4" name="Date Placeholder 3"/>
          <p:cNvSpPr>
            <a:spLocks noGrp="1"/>
          </p:cNvSpPr>
          <p:nvPr>
            <p:ph type="dt" sz="half" idx="10"/>
          </p:nvPr>
        </p:nvSpPr>
        <p:spPr/>
        <p:txBody>
          <a:bodyPr/>
          <a:lstStyle/>
          <a:p>
            <a:fld id="{00D048C6-0A96-4BBE-B02D-E600EEE3DD41}" type="datetime1">
              <a:rPr lang="el-GR" smtClean="0"/>
              <a:t>4/10/2012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14</a:t>
            </a:fld>
            <a:endParaRPr lang="el-GR"/>
          </a:p>
        </p:txBody>
      </p:sp>
    </p:spTree>
    <p:extLst>
      <p:ext uri="{BB962C8B-B14F-4D97-AF65-F5344CB8AC3E}">
        <p14:creationId xmlns:p14="http://schemas.microsoft.com/office/powerpoint/2010/main" val="2397761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9816"/>
            <a:ext cx="7992888" cy="1143000"/>
          </a:xfrm>
        </p:spPr>
        <p:txBody>
          <a:bodyPr>
            <a:normAutofit fontScale="90000"/>
          </a:bodyPr>
          <a:lstStyle/>
          <a:p>
            <a:r>
              <a:rPr lang="el-GR" dirty="0"/>
              <a:t>Καθήκοντα Ηγετών Οργανισμών</a:t>
            </a:r>
          </a:p>
        </p:txBody>
      </p:sp>
      <p:sp>
        <p:nvSpPr>
          <p:cNvPr id="3" name="Content Placeholder 2"/>
          <p:cNvSpPr>
            <a:spLocks noGrp="1"/>
          </p:cNvSpPr>
          <p:nvPr>
            <p:ph idx="1"/>
          </p:nvPr>
        </p:nvSpPr>
        <p:spPr>
          <a:xfrm>
            <a:off x="539552" y="1916832"/>
            <a:ext cx="7848872" cy="4680520"/>
          </a:xfrm>
        </p:spPr>
        <p:txBody>
          <a:bodyPr>
            <a:normAutofit fontScale="92500"/>
          </a:bodyPr>
          <a:lstStyle/>
          <a:p>
            <a:r>
              <a:rPr lang="el-GR" b="1" dirty="0" smtClean="0"/>
              <a:t>Καθαρή διατύπωση των κοινωνικών ευθυνών των </a:t>
            </a:r>
            <a:r>
              <a:rPr lang="el-GR" b="1" dirty="0"/>
              <a:t>μελών ενός οργανισμού και </a:t>
            </a:r>
            <a:r>
              <a:rPr lang="el-GR" b="1" dirty="0" smtClean="0"/>
              <a:t>ενθάρρυνση της πλήρους αποδοχής </a:t>
            </a:r>
            <a:r>
              <a:rPr lang="el-GR" b="1" dirty="0"/>
              <a:t>αυτών των ευθυνών</a:t>
            </a:r>
            <a:r>
              <a:rPr lang="el-GR" b="1" dirty="0" smtClean="0"/>
              <a:t>.</a:t>
            </a:r>
          </a:p>
          <a:p>
            <a:pPr lvl="1"/>
            <a:r>
              <a:rPr lang="el-GR" dirty="0" smtClean="0"/>
              <a:t>Επειδή </a:t>
            </a:r>
            <a:r>
              <a:rPr lang="el-GR" dirty="0"/>
              <a:t>οι οργανισμοί όλων των ειδών έχουν </a:t>
            </a:r>
            <a:r>
              <a:rPr lang="el-GR" b="1" dirty="0"/>
              <a:t>επιρροή στο κοινό</a:t>
            </a:r>
            <a:r>
              <a:rPr lang="el-GR" dirty="0"/>
              <a:t>, πρέπει να δέχονται (αναλαμβάνουν) </a:t>
            </a:r>
            <a:r>
              <a:rPr lang="el-GR" b="1" dirty="0"/>
              <a:t>τις ευθύνες </a:t>
            </a:r>
            <a:r>
              <a:rPr lang="el-GR" dirty="0"/>
              <a:t>προς την κοινωνία. Η συμπεριφορά και η στάση των οργανισμών προσανατολισμένες προς την ποιότητα και την ευημερία της κοινωνίας θα </a:t>
            </a:r>
            <a:r>
              <a:rPr lang="el-GR" dirty="0" smtClean="0"/>
              <a:t>περιορίσουν το ενδεχόμενο να </a:t>
            </a:r>
            <a:r>
              <a:rPr lang="el-GR" dirty="0"/>
              <a:t>κάνουν κακό στα μέλη της κοινωνίας, από το γεγονός ότι υπηρετούν το δημόσιο συμφέρον και εκπληρώνουν το κοινωνικό τους καθήκον. Εξ' αυτού έπεται ότι οι ηγέτες οργανισμών πρέπει να ενθαρρύνουν την πλήρη συμμετοχή όταν διαχειρίζονται κοινωνικές υποθέσεις και υψηλά καθήκοντα. </a:t>
            </a:r>
            <a:endParaRPr lang="el-GR" sz="1800" b="1" dirty="0"/>
          </a:p>
        </p:txBody>
      </p:sp>
      <p:sp>
        <p:nvSpPr>
          <p:cNvPr id="4" name="Date Placeholder 3"/>
          <p:cNvSpPr>
            <a:spLocks noGrp="1"/>
          </p:cNvSpPr>
          <p:nvPr>
            <p:ph type="dt" sz="half" idx="10"/>
          </p:nvPr>
        </p:nvSpPr>
        <p:spPr/>
        <p:txBody>
          <a:bodyPr/>
          <a:lstStyle/>
          <a:p>
            <a:fld id="{00D048C6-0A96-4BBE-B02D-E600EEE3DD41}" type="datetime1">
              <a:rPr lang="el-GR" smtClean="0"/>
              <a:t>4/10/2012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15</a:t>
            </a:fld>
            <a:endParaRPr lang="el-GR" dirty="0"/>
          </a:p>
        </p:txBody>
      </p:sp>
    </p:spTree>
    <p:extLst>
      <p:ext uri="{BB962C8B-B14F-4D97-AF65-F5344CB8AC3E}">
        <p14:creationId xmlns:p14="http://schemas.microsoft.com/office/powerpoint/2010/main" val="2553183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9816"/>
            <a:ext cx="7992888" cy="1143000"/>
          </a:xfrm>
        </p:spPr>
        <p:txBody>
          <a:bodyPr>
            <a:normAutofit fontScale="90000"/>
          </a:bodyPr>
          <a:lstStyle/>
          <a:p>
            <a:r>
              <a:rPr lang="el-GR" dirty="0"/>
              <a:t>Καθήκοντα Ηγετών Οργανισμών</a:t>
            </a:r>
          </a:p>
        </p:txBody>
      </p:sp>
      <p:sp>
        <p:nvSpPr>
          <p:cNvPr id="3" name="Content Placeholder 2"/>
          <p:cNvSpPr>
            <a:spLocks noGrp="1"/>
          </p:cNvSpPr>
          <p:nvPr>
            <p:ph idx="1"/>
          </p:nvPr>
        </p:nvSpPr>
        <p:spPr>
          <a:xfrm>
            <a:off x="539552" y="1916832"/>
            <a:ext cx="7848872" cy="4680520"/>
          </a:xfrm>
        </p:spPr>
        <p:txBody>
          <a:bodyPr>
            <a:normAutofit fontScale="92500" lnSpcReduction="20000"/>
          </a:bodyPr>
          <a:lstStyle/>
          <a:p>
            <a:r>
              <a:rPr lang="el-GR" b="1" dirty="0" smtClean="0"/>
              <a:t>Διαχείριση (διοίκηση, κυβέρνηση, χειρισμός, κατεύθυνση) προσωπικού </a:t>
            </a:r>
            <a:r>
              <a:rPr lang="el-GR" b="1" dirty="0"/>
              <a:t>και </a:t>
            </a:r>
            <a:r>
              <a:rPr lang="el-GR" b="1" dirty="0" smtClean="0"/>
              <a:t>πλουτοπαραγωγικών πηγών </a:t>
            </a:r>
            <a:r>
              <a:rPr lang="el-GR" b="1" dirty="0"/>
              <a:t>με σκοπό </a:t>
            </a:r>
            <a:r>
              <a:rPr lang="el-GR" b="1" dirty="0" smtClean="0"/>
              <a:t>το σχεδιασμό και την κατασκευή πληροφοριακών συστημάτων, </a:t>
            </a:r>
            <a:r>
              <a:rPr lang="el-GR" b="1" dirty="0"/>
              <a:t>τα οποία θα αυξάνουν την ποιότητα των συνθηκών εργασίας. </a:t>
            </a:r>
            <a:endParaRPr lang="el-GR" b="1" dirty="0" smtClean="0"/>
          </a:p>
          <a:p>
            <a:pPr lvl="1"/>
            <a:r>
              <a:rPr lang="el-GR" dirty="0"/>
              <a:t>Οι ηγέτες οργανισμών είναι υπεύθυνοι για την διασφάλιση ότι τα συστήματα υπολογιστών θα αυξάνουν και δε θα μειώνουν την ποιότητα των συνθηκών εργασίας. </a:t>
            </a:r>
          </a:p>
          <a:p>
            <a:pPr lvl="1"/>
            <a:r>
              <a:rPr lang="el-GR" dirty="0"/>
              <a:t>Όταν πραγματοποιούν (φτιάχνουν, εγκαθιστούν) ένα υπολογιστικό σύστημα, οι οργανισμοί πρέπει να παίρνουν υπόψη τους την προσωπική και επαγγελματική εξέλιξη, την φυσική ασφάλεια και την ανθρώπινη αξιοπρέπεια όλων των εργαζομένων. Κατάλληλα κριτήρια αλληλεπίδρασης ανθρώπου-μηχανής πρέπει να ληφθούν υπόψη στο σχεδιασμό ενός συστήματος και στο χώρο εργασίας. </a:t>
            </a:r>
            <a:endParaRPr lang="el-GR" sz="1600" b="1" dirty="0"/>
          </a:p>
        </p:txBody>
      </p:sp>
      <p:sp>
        <p:nvSpPr>
          <p:cNvPr id="4" name="Date Placeholder 3"/>
          <p:cNvSpPr>
            <a:spLocks noGrp="1"/>
          </p:cNvSpPr>
          <p:nvPr>
            <p:ph type="dt" sz="half" idx="10"/>
          </p:nvPr>
        </p:nvSpPr>
        <p:spPr/>
        <p:txBody>
          <a:bodyPr/>
          <a:lstStyle/>
          <a:p>
            <a:fld id="{00D048C6-0A96-4BBE-B02D-E600EEE3DD41}" type="datetime1">
              <a:rPr lang="el-GR" smtClean="0"/>
              <a:t>4/10/2012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16</a:t>
            </a:fld>
            <a:endParaRPr lang="el-GR" dirty="0"/>
          </a:p>
        </p:txBody>
      </p:sp>
    </p:spTree>
    <p:extLst>
      <p:ext uri="{BB962C8B-B14F-4D97-AF65-F5344CB8AC3E}">
        <p14:creationId xmlns:p14="http://schemas.microsoft.com/office/powerpoint/2010/main" val="1729400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9816"/>
            <a:ext cx="7992888" cy="1143000"/>
          </a:xfrm>
        </p:spPr>
        <p:txBody>
          <a:bodyPr>
            <a:normAutofit fontScale="90000"/>
          </a:bodyPr>
          <a:lstStyle/>
          <a:p>
            <a:r>
              <a:rPr lang="el-GR" dirty="0"/>
              <a:t>Καθήκοντα Ηγετών Οργανισμών</a:t>
            </a:r>
          </a:p>
        </p:txBody>
      </p:sp>
      <p:sp>
        <p:nvSpPr>
          <p:cNvPr id="3" name="Content Placeholder 2"/>
          <p:cNvSpPr>
            <a:spLocks noGrp="1"/>
          </p:cNvSpPr>
          <p:nvPr>
            <p:ph idx="1"/>
          </p:nvPr>
        </p:nvSpPr>
        <p:spPr>
          <a:xfrm>
            <a:off x="539552" y="1916832"/>
            <a:ext cx="7848872" cy="4680520"/>
          </a:xfrm>
        </p:spPr>
        <p:txBody>
          <a:bodyPr>
            <a:normAutofit/>
          </a:bodyPr>
          <a:lstStyle/>
          <a:p>
            <a:r>
              <a:rPr lang="el-GR" b="1" dirty="0" smtClean="0"/>
              <a:t>Αποδοχή, κατάλληλη υποστήριξη και </a:t>
            </a:r>
            <a:r>
              <a:rPr lang="el-GR" b="1" dirty="0"/>
              <a:t>εξουσιοδοτημένες χρήσεις των υπολογιστικών και τηλεπικοινωνιακών πηγών (πόρων) ενός οργανισμού. </a:t>
            </a:r>
            <a:endParaRPr lang="el-GR" b="1" dirty="0" smtClean="0"/>
          </a:p>
          <a:p>
            <a:pPr lvl="1"/>
            <a:r>
              <a:rPr lang="el-GR" dirty="0" smtClean="0"/>
              <a:t>Επειδή </a:t>
            </a:r>
            <a:r>
              <a:rPr lang="el-GR" dirty="0"/>
              <a:t>τα συστήματα υπολογιστών μπορεί να κάνουν ζημιά ή και να ωφελήσουν ένα οργανισμό, </a:t>
            </a:r>
            <a:r>
              <a:rPr lang="el-GR" b="1" dirty="0"/>
              <a:t>ο ηγέτης έχει το καθήκον να ορίσει καθαρά ποιες χρήσεις των υπολογιστικών πόρων επιτρέπονται και ποιες όχι. </a:t>
            </a:r>
            <a:r>
              <a:rPr lang="el-GR" dirty="0"/>
              <a:t>Αν και ο αριθμός και ο σκοπός τέτοιων κανόνων είναι μικρός (ελάχιστος) πρέπει να επιβάλλονται όταν επικυρωθούν. </a:t>
            </a:r>
            <a:endParaRPr lang="el-GR" sz="1400" b="1" dirty="0"/>
          </a:p>
        </p:txBody>
      </p:sp>
      <p:sp>
        <p:nvSpPr>
          <p:cNvPr id="4" name="Date Placeholder 3"/>
          <p:cNvSpPr>
            <a:spLocks noGrp="1"/>
          </p:cNvSpPr>
          <p:nvPr>
            <p:ph type="dt" sz="half" idx="10"/>
          </p:nvPr>
        </p:nvSpPr>
        <p:spPr/>
        <p:txBody>
          <a:bodyPr/>
          <a:lstStyle/>
          <a:p>
            <a:fld id="{00D048C6-0A96-4BBE-B02D-E600EEE3DD41}" type="datetime1">
              <a:rPr lang="el-GR" smtClean="0"/>
              <a:t>4/10/2012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17</a:t>
            </a:fld>
            <a:endParaRPr lang="el-GR" dirty="0"/>
          </a:p>
        </p:txBody>
      </p:sp>
    </p:spTree>
    <p:extLst>
      <p:ext uri="{BB962C8B-B14F-4D97-AF65-F5344CB8AC3E}">
        <p14:creationId xmlns:p14="http://schemas.microsoft.com/office/powerpoint/2010/main" val="2271534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9816"/>
            <a:ext cx="7992888" cy="1143000"/>
          </a:xfrm>
        </p:spPr>
        <p:txBody>
          <a:bodyPr>
            <a:normAutofit fontScale="90000"/>
          </a:bodyPr>
          <a:lstStyle/>
          <a:p>
            <a:r>
              <a:rPr lang="el-GR" dirty="0"/>
              <a:t>Καθήκοντα Ηγετών Οργανισμών</a:t>
            </a:r>
          </a:p>
        </p:txBody>
      </p:sp>
      <p:sp>
        <p:nvSpPr>
          <p:cNvPr id="3" name="Content Placeholder 2"/>
          <p:cNvSpPr>
            <a:spLocks noGrp="1"/>
          </p:cNvSpPr>
          <p:nvPr>
            <p:ph idx="1"/>
          </p:nvPr>
        </p:nvSpPr>
        <p:spPr>
          <a:xfrm>
            <a:off x="539552" y="1916832"/>
            <a:ext cx="7848872" cy="4680520"/>
          </a:xfrm>
        </p:spPr>
        <p:txBody>
          <a:bodyPr>
            <a:normAutofit lnSpcReduction="10000"/>
          </a:bodyPr>
          <a:lstStyle/>
          <a:p>
            <a:r>
              <a:rPr lang="el-GR" b="1" dirty="0" smtClean="0"/>
              <a:t>Εξασφάλιση </a:t>
            </a:r>
            <a:r>
              <a:rPr lang="el-GR" b="1" dirty="0"/>
              <a:t>ότι οι χρήστες και εκείνοι που επηρεάζονται από ένα σύστημα έχουν εκφράσει καθαρά τις ανάγκες τους κατά τον καθορισμό και σχεδίαση των προδιαγραφών. Το σύστημα πρέπει να επιβεβαιωθεί ότι ικανοποιεί τις προδιαγραφές. </a:t>
            </a:r>
            <a:endParaRPr lang="el-GR" b="1" dirty="0" smtClean="0"/>
          </a:p>
          <a:p>
            <a:pPr lvl="1"/>
            <a:r>
              <a:rPr lang="el-GR" dirty="0"/>
              <a:t>Για τους τωρινούς χρήστες, πιθανούς χρήστες και άλλα πρόσωπα που η ζωή τους επηρεάζεται από ένα σύστημα πρέπει να εκτιμούνται οι ανάγκες τους και να ενσωματώνονται στην επίσημη έκθεση για τις απαιτήσεις (που πρέπει να ικανοποιεί το σύστημα). Ο έλεγχος του συστήματος θα πρέπει να ικανοποιεί την συμμόρφωση με της απαιτήσεις τους. </a:t>
            </a:r>
            <a:endParaRPr lang="el-GR" sz="1200" b="1" dirty="0"/>
          </a:p>
        </p:txBody>
      </p:sp>
      <p:sp>
        <p:nvSpPr>
          <p:cNvPr id="4" name="Date Placeholder 3"/>
          <p:cNvSpPr>
            <a:spLocks noGrp="1"/>
          </p:cNvSpPr>
          <p:nvPr>
            <p:ph type="dt" sz="half" idx="10"/>
          </p:nvPr>
        </p:nvSpPr>
        <p:spPr/>
        <p:txBody>
          <a:bodyPr/>
          <a:lstStyle/>
          <a:p>
            <a:fld id="{00D048C6-0A96-4BBE-B02D-E600EEE3DD41}" type="datetime1">
              <a:rPr lang="el-GR" smtClean="0"/>
              <a:t>4/10/2012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18</a:t>
            </a:fld>
            <a:endParaRPr lang="el-GR" dirty="0"/>
          </a:p>
        </p:txBody>
      </p:sp>
    </p:spTree>
    <p:extLst>
      <p:ext uri="{BB962C8B-B14F-4D97-AF65-F5344CB8AC3E}">
        <p14:creationId xmlns:p14="http://schemas.microsoft.com/office/powerpoint/2010/main" val="743494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9816"/>
            <a:ext cx="7992888" cy="1143000"/>
          </a:xfrm>
        </p:spPr>
        <p:txBody>
          <a:bodyPr>
            <a:normAutofit fontScale="90000"/>
          </a:bodyPr>
          <a:lstStyle/>
          <a:p>
            <a:r>
              <a:rPr lang="el-GR" dirty="0"/>
              <a:t>Καθήκοντα Ηγετών Οργανισμών</a:t>
            </a:r>
          </a:p>
        </p:txBody>
      </p:sp>
      <p:sp>
        <p:nvSpPr>
          <p:cNvPr id="3" name="Content Placeholder 2"/>
          <p:cNvSpPr>
            <a:spLocks noGrp="1"/>
          </p:cNvSpPr>
          <p:nvPr>
            <p:ph idx="1"/>
          </p:nvPr>
        </p:nvSpPr>
        <p:spPr>
          <a:xfrm>
            <a:off x="539552" y="1916832"/>
            <a:ext cx="7848872" cy="4680520"/>
          </a:xfrm>
        </p:spPr>
        <p:txBody>
          <a:bodyPr>
            <a:normAutofit/>
          </a:bodyPr>
          <a:lstStyle/>
          <a:p>
            <a:r>
              <a:rPr lang="el-GR" b="1" dirty="0" smtClean="0"/>
              <a:t>Υποστήριξη πολιτικών γραμμών </a:t>
            </a:r>
            <a:r>
              <a:rPr lang="el-GR" b="1" dirty="0"/>
              <a:t>(</a:t>
            </a:r>
            <a:r>
              <a:rPr lang="el-GR" b="1" dirty="0" smtClean="0"/>
              <a:t>τακτικών) </a:t>
            </a:r>
            <a:r>
              <a:rPr lang="el-GR" b="1" dirty="0"/>
              <a:t>οι οποίες προστατεύουν την αξιοπρέπεια των χρηστών και άλλων που επηρεάζονται από ένα υπολογιστικό σύστημα. </a:t>
            </a:r>
            <a:endParaRPr lang="el-GR" b="1" dirty="0" smtClean="0"/>
          </a:p>
          <a:p>
            <a:pPr lvl="1"/>
            <a:r>
              <a:rPr lang="el-GR" dirty="0" smtClean="0"/>
              <a:t>Ο </a:t>
            </a:r>
            <a:r>
              <a:rPr lang="el-GR" dirty="0"/>
              <a:t>σχεδιασμός και η πραγματοποίηση συστημάτων τα οποία σκόπιμα ή από αμέλεια υποβιβάζουν άτομα ή ομάδες, είναι ηθικά μη αποδεκτά</a:t>
            </a:r>
            <a:r>
              <a:rPr lang="el-GR" b="1" dirty="0"/>
              <a:t>. Οι επαγγελματίες υπολογιστών που παίρνουν αποφάσεις πρέπει να εξακριβώνουν ότι τα συστήματα είναι σχεδιασμένα και κατασκευασμένα ώστε να προστατεύουν την προσωπική ζωή και να αυξάνουν την προσωπική αξιοπρέπεια. </a:t>
            </a:r>
            <a:endParaRPr lang="el-GR" sz="1000" b="1" dirty="0"/>
          </a:p>
        </p:txBody>
      </p:sp>
      <p:sp>
        <p:nvSpPr>
          <p:cNvPr id="4" name="Date Placeholder 3"/>
          <p:cNvSpPr>
            <a:spLocks noGrp="1"/>
          </p:cNvSpPr>
          <p:nvPr>
            <p:ph type="dt" sz="half" idx="10"/>
          </p:nvPr>
        </p:nvSpPr>
        <p:spPr/>
        <p:txBody>
          <a:bodyPr/>
          <a:lstStyle/>
          <a:p>
            <a:fld id="{00D048C6-0A96-4BBE-B02D-E600EEE3DD41}" type="datetime1">
              <a:rPr lang="el-GR" smtClean="0"/>
              <a:t>4/10/2012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19</a:t>
            </a:fld>
            <a:endParaRPr lang="el-GR" dirty="0"/>
          </a:p>
        </p:txBody>
      </p:sp>
    </p:spTree>
    <p:extLst>
      <p:ext uri="{BB962C8B-B14F-4D97-AF65-F5344CB8AC3E}">
        <p14:creationId xmlns:p14="http://schemas.microsoft.com/office/powerpoint/2010/main" val="4037375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9816"/>
            <a:ext cx="7992888" cy="1143000"/>
          </a:xfrm>
        </p:spPr>
        <p:txBody>
          <a:bodyPr>
            <a:normAutofit fontScale="90000"/>
          </a:bodyPr>
          <a:lstStyle/>
          <a:p>
            <a:r>
              <a:rPr lang="el-GR" dirty="0"/>
              <a:t>Ειδικά επαγγελματικά καθήκοντα </a:t>
            </a:r>
          </a:p>
        </p:txBody>
      </p:sp>
      <p:sp>
        <p:nvSpPr>
          <p:cNvPr id="3" name="Content Placeholder 2"/>
          <p:cNvSpPr>
            <a:spLocks noGrp="1"/>
          </p:cNvSpPr>
          <p:nvPr>
            <p:ph idx="1"/>
          </p:nvPr>
        </p:nvSpPr>
        <p:spPr>
          <a:xfrm>
            <a:off x="539552" y="1916832"/>
            <a:ext cx="7848872" cy="4680520"/>
          </a:xfrm>
        </p:spPr>
        <p:txBody>
          <a:bodyPr>
            <a:normAutofit/>
          </a:bodyPr>
          <a:lstStyle/>
          <a:p>
            <a:r>
              <a:rPr lang="en-US" b="1" dirty="0" smtClean="0"/>
              <a:t>Y</a:t>
            </a:r>
            <a:r>
              <a:rPr lang="el-GR" b="1" dirty="0" smtClean="0"/>
              <a:t>ψηλότερη </a:t>
            </a:r>
            <a:r>
              <a:rPr lang="el-GR" b="1" dirty="0"/>
              <a:t>ποιότητα, αποτελεσματικότητα και επιβλητικότητα στην διαδικασία αλλά και στα προϊόντα του επαγγελματικού έργου. </a:t>
            </a:r>
            <a:endParaRPr lang="en-US" b="1" dirty="0" smtClean="0"/>
          </a:p>
          <a:p>
            <a:pPr lvl="1"/>
            <a:r>
              <a:rPr lang="el-GR" sz="2000" dirty="0" smtClean="0"/>
              <a:t>Το </a:t>
            </a:r>
            <a:r>
              <a:rPr lang="el-GR" sz="2000" dirty="0"/>
              <a:t>«τέλειο» είναι ίσως η πλέον σπουδαία υποχρέωση ενός επαγγελματία. Ο επαγγελματίας στο χώρο των υπολογιστών </a:t>
            </a:r>
            <a:r>
              <a:rPr lang="el-GR" sz="2000" b="1" dirty="0"/>
              <a:t>πρέπει να προσπαθήσει να πετύχει την μέγιστη δυνατή ποιότητα </a:t>
            </a:r>
            <a:r>
              <a:rPr lang="el-GR" sz="2000" dirty="0"/>
              <a:t>και να έχει γνώση για τις σοβαρές αρνητικές συνέπειες που μπορεί να προκύψουν από την χαμηλή ποιότητα σε ένα σύστημα. </a:t>
            </a:r>
          </a:p>
        </p:txBody>
      </p:sp>
      <p:sp>
        <p:nvSpPr>
          <p:cNvPr id="4" name="Date Placeholder 3"/>
          <p:cNvSpPr>
            <a:spLocks noGrp="1"/>
          </p:cNvSpPr>
          <p:nvPr>
            <p:ph type="dt" sz="half" idx="10"/>
          </p:nvPr>
        </p:nvSpPr>
        <p:spPr/>
        <p:txBody>
          <a:bodyPr/>
          <a:lstStyle/>
          <a:p>
            <a:fld id="{00D048C6-0A96-4BBE-B02D-E600EEE3DD41}" type="datetime1">
              <a:rPr lang="el-GR" smtClean="0"/>
              <a:t>4/10/2012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2</a:t>
            </a:fld>
            <a:endParaRPr lang="el-GR"/>
          </a:p>
        </p:txBody>
      </p:sp>
    </p:spTree>
    <p:extLst>
      <p:ext uri="{BB962C8B-B14F-4D97-AF65-F5344CB8AC3E}">
        <p14:creationId xmlns:p14="http://schemas.microsoft.com/office/powerpoint/2010/main" val="3194163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9816"/>
            <a:ext cx="7992888" cy="1143000"/>
          </a:xfrm>
        </p:spPr>
        <p:txBody>
          <a:bodyPr>
            <a:normAutofit fontScale="90000"/>
          </a:bodyPr>
          <a:lstStyle/>
          <a:p>
            <a:r>
              <a:rPr lang="el-GR" dirty="0"/>
              <a:t>Καθήκοντα Ηγετών Οργανισμών</a:t>
            </a:r>
          </a:p>
        </p:txBody>
      </p:sp>
      <p:sp>
        <p:nvSpPr>
          <p:cNvPr id="3" name="Content Placeholder 2"/>
          <p:cNvSpPr>
            <a:spLocks noGrp="1"/>
          </p:cNvSpPr>
          <p:nvPr>
            <p:ph idx="1"/>
          </p:nvPr>
        </p:nvSpPr>
        <p:spPr>
          <a:xfrm>
            <a:off x="539552" y="1916832"/>
            <a:ext cx="7848872" cy="4680520"/>
          </a:xfrm>
        </p:spPr>
        <p:txBody>
          <a:bodyPr>
            <a:normAutofit fontScale="92500"/>
          </a:bodyPr>
          <a:lstStyle/>
          <a:p>
            <a:r>
              <a:rPr lang="el-GR" b="1" dirty="0" smtClean="0"/>
              <a:t>Δημιουργία ευκαιριών </a:t>
            </a:r>
            <a:r>
              <a:rPr lang="el-GR" b="1" dirty="0"/>
              <a:t>στα μέλη του οργανισμού να μαθαίνουν τις αρχές και τις δυνατότητες των υπολογιστικών συστημάτων. </a:t>
            </a:r>
            <a:endParaRPr lang="el-GR" b="1" dirty="0" smtClean="0"/>
          </a:p>
          <a:p>
            <a:pPr lvl="1"/>
            <a:r>
              <a:rPr lang="el-GR" dirty="0" smtClean="0"/>
              <a:t>Οι </a:t>
            </a:r>
            <a:r>
              <a:rPr lang="el-GR" dirty="0"/>
              <a:t>ευκαιρίες με σκοπό την εκπαίδευση (επιμόρφωση) είναι καθοριστικές (ουσιαστικές) στο να διευκολύνουν την δυνατόν καλύτερη συμμετοχή όλων των μελών της οργανισμού. </a:t>
            </a:r>
            <a:endParaRPr lang="el-GR" dirty="0" smtClean="0"/>
          </a:p>
          <a:p>
            <a:pPr lvl="1"/>
            <a:r>
              <a:rPr lang="el-GR" b="1" dirty="0" smtClean="0"/>
              <a:t>Οι </a:t>
            </a:r>
            <a:r>
              <a:rPr lang="el-GR" b="1" dirty="0"/>
              <a:t>ευκαιρίες (διευκολύνσεις) πρέπει να δίνονται (παρέχονται) σε όλα τα μέλη με σκοπό να τα βοηθήσουν να βελτιώσουν τη γνώση τους και τις δεξιότητες τους σε ότι αφορά τους υπολογιστές. </a:t>
            </a:r>
            <a:r>
              <a:rPr lang="el-GR" dirty="0"/>
              <a:t>Τέτοιες ευκαιρίες συνήθως περιέχουν κύκλους μαθημάτων που εξοικειώνουν τα μέλη με τις συνέπειες και τις δυνατότητες διαφόρων τύπων υπολογιστικών συστημάτων. </a:t>
            </a:r>
            <a:endParaRPr lang="el-GR" dirty="0" smtClean="0"/>
          </a:p>
        </p:txBody>
      </p:sp>
      <p:sp>
        <p:nvSpPr>
          <p:cNvPr id="4" name="Date Placeholder 3"/>
          <p:cNvSpPr>
            <a:spLocks noGrp="1"/>
          </p:cNvSpPr>
          <p:nvPr>
            <p:ph type="dt" sz="half" idx="10"/>
          </p:nvPr>
        </p:nvSpPr>
        <p:spPr/>
        <p:txBody>
          <a:bodyPr/>
          <a:lstStyle/>
          <a:p>
            <a:fld id="{00D048C6-0A96-4BBE-B02D-E600EEE3DD41}" type="datetime1">
              <a:rPr lang="el-GR" smtClean="0"/>
              <a:t>4/10/2012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20</a:t>
            </a:fld>
            <a:endParaRPr lang="el-GR" dirty="0"/>
          </a:p>
        </p:txBody>
      </p:sp>
    </p:spTree>
    <p:extLst>
      <p:ext uri="{BB962C8B-B14F-4D97-AF65-F5344CB8AC3E}">
        <p14:creationId xmlns:p14="http://schemas.microsoft.com/office/powerpoint/2010/main" val="3482916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9816"/>
            <a:ext cx="7992888" cy="1143000"/>
          </a:xfrm>
        </p:spPr>
        <p:txBody>
          <a:bodyPr>
            <a:normAutofit fontScale="90000"/>
          </a:bodyPr>
          <a:lstStyle/>
          <a:p>
            <a:r>
              <a:rPr lang="el-GR" dirty="0"/>
              <a:t>Ειδικά επαγγελματικά καθήκοντα </a:t>
            </a:r>
          </a:p>
        </p:txBody>
      </p:sp>
      <p:sp>
        <p:nvSpPr>
          <p:cNvPr id="3" name="Content Placeholder 2"/>
          <p:cNvSpPr>
            <a:spLocks noGrp="1"/>
          </p:cNvSpPr>
          <p:nvPr>
            <p:ph idx="1"/>
          </p:nvPr>
        </p:nvSpPr>
        <p:spPr>
          <a:xfrm>
            <a:off x="539552" y="1916832"/>
            <a:ext cx="7848872" cy="4680520"/>
          </a:xfrm>
        </p:spPr>
        <p:txBody>
          <a:bodyPr>
            <a:normAutofit/>
          </a:bodyPr>
          <a:lstStyle/>
          <a:p>
            <a:r>
              <a:rPr lang="el-GR" b="1" dirty="0" smtClean="0"/>
              <a:t>Επαγγελματική Επάρκεια</a:t>
            </a:r>
          </a:p>
          <a:p>
            <a:pPr lvl="1"/>
            <a:r>
              <a:rPr lang="el-GR" sz="1800" dirty="0"/>
              <a:t>Το «τέλειο» εξαρτάται από τα άτομα που με ευθύνη αποκτούν και διατηρούν την επαγγελματική υπευθυνότητα. Ένας επαγγελματίας πρέπει </a:t>
            </a:r>
            <a:r>
              <a:rPr lang="el-GR" sz="1800" b="1" dirty="0"/>
              <a:t>να συμμετέχει </a:t>
            </a:r>
            <a:r>
              <a:rPr lang="el-GR" sz="1800" dirty="0"/>
              <a:t>σε καθορισμένες διαδικασίες που </a:t>
            </a:r>
            <a:r>
              <a:rPr lang="el-GR" sz="1800" b="1" dirty="0"/>
              <a:t>πιστοποιούν</a:t>
            </a:r>
            <a:r>
              <a:rPr lang="el-GR" sz="1800" dirty="0"/>
              <a:t> τα κατάλληλα </a:t>
            </a:r>
            <a:r>
              <a:rPr lang="el-GR" sz="1800" b="1" dirty="0"/>
              <a:t>επίπεδα επάρκειας </a:t>
            </a:r>
            <a:r>
              <a:rPr lang="el-GR" sz="1800" dirty="0"/>
              <a:t>(ικανότητας, επιτηδειότητας) και να προσπαθεί να επιτύχει αυτά τα επίπεδα. </a:t>
            </a:r>
            <a:endParaRPr lang="el-GR" sz="1800" dirty="0" smtClean="0"/>
          </a:p>
          <a:p>
            <a:pPr lvl="1"/>
            <a:r>
              <a:rPr lang="el-GR" sz="1800" dirty="0" smtClean="0"/>
              <a:t>Η </a:t>
            </a:r>
            <a:r>
              <a:rPr lang="el-GR" sz="1800" b="1" dirty="0"/>
              <a:t>αναβάθμιση της γνώσης </a:t>
            </a:r>
            <a:r>
              <a:rPr lang="el-GR" sz="1800" dirty="0"/>
              <a:t>γύρω από την τεχνολογία καθώς και η επάρκεια (ικανότητα για την επιτέλεση ενός έργου) μπορούν να επιτευχθούν με διάφορους τρόπους, όπως κάνοντας </a:t>
            </a:r>
            <a:r>
              <a:rPr lang="el-GR" sz="1800" b="1" dirty="0"/>
              <a:t>ατομική-ανεξάρτητη μελέτη, παρακολουθώντας σεμινάρια, διαλέξεις, κύκλους μαθημάτων και συμμετέχοντας σε επαγγελματικούς οργανισμούς. </a:t>
            </a:r>
          </a:p>
        </p:txBody>
      </p:sp>
      <p:sp>
        <p:nvSpPr>
          <p:cNvPr id="4" name="Date Placeholder 3"/>
          <p:cNvSpPr>
            <a:spLocks noGrp="1"/>
          </p:cNvSpPr>
          <p:nvPr>
            <p:ph type="dt" sz="half" idx="10"/>
          </p:nvPr>
        </p:nvSpPr>
        <p:spPr/>
        <p:txBody>
          <a:bodyPr/>
          <a:lstStyle/>
          <a:p>
            <a:fld id="{00D048C6-0A96-4BBE-B02D-E600EEE3DD41}" type="datetime1">
              <a:rPr lang="el-GR" smtClean="0"/>
              <a:t>4/10/2012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3</a:t>
            </a:fld>
            <a:endParaRPr lang="el-GR"/>
          </a:p>
        </p:txBody>
      </p:sp>
    </p:spTree>
    <p:extLst>
      <p:ext uri="{BB962C8B-B14F-4D97-AF65-F5344CB8AC3E}">
        <p14:creationId xmlns:p14="http://schemas.microsoft.com/office/powerpoint/2010/main" val="2275931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9816"/>
            <a:ext cx="7992888" cy="1143000"/>
          </a:xfrm>
        </p:spPr>
        <p:txBody>
          <a:bodyPr>
            <a:normAutofit fontScale="90000"/>
          </a:bodyPr>
          <a:lstStyle/>
          <a:p>
            <a:r>
              <a:rPr lang="el-GR" dirty="0"/>
              <a:t>Ειδικά επαγγελματικά καθήκοντα </a:t>
            </a:r>
          </a:p>
        </p:txBody>
      </p:sp>
      <p:sp>
        <p:nvSpPr>
          <p:cNvPr id="3" name="Content Placeholder 2"/>
          <p:cNvSpPr>
            <a:spLocks noGrp="1"/>
          </p:cNvSpPr>
          <p:nvPr>
            <p:ph idx="1"/>
          </p:nvPr>
        </p:nvSpPr>
        <p:spPr>
          <a:xfrm>
            <a:off x="539552" y="1916832"/>
            <a:ext cx="7848872" cy="4680520"/>
          </a:xfrm>
        </p:spPr>
        <p:txBody>
          <a:bodyPr>
            <a:normAutofit lnSpcReduction="10000"/>
          </a:bodyPr>
          <a:lstStyle/>
          <a:p>
            <a:r>
              <a:rPr lang="el-GR" b="1" dirty="0" smtClean="0"/>
              <a:t>Γνώση και εκτίμηση των υπαρχόντων νόμων που </a:t>
            </a:r>
            <a:r>
              <a:rPr lang="el-GR" b="1" dirty="0"/>
              <a:t>σχετίζονται με την επαγγελματική εργασία. </a:t>
            </a:r>
            <a:endParaRPr lang="el-GR" b="1" dirty="0" smtClean="0"/>
          </a:p>
          <a:p>
            <a:r>
              <a:rPr lang="el-GR" sz="1800" dirty="0" smtClean="0"/>
              <a:t>Υπακοή στους υπάρχοντες τοπικούς</a:t>
            </a:r>
            <a:r>
              <a:rPr lang="el-GR" sz="1800" dirty="0"/>
              <a:t>, πολιτειακούς, περιφερειακούς, εθνικούς και διεθνείς νόμους εκτός κι αν υπάρχει κάποια αντίθετη ηθική αρχή. </a:t>
            </a:r>
            <a:endParaRPr lang="el-GR" sz="1800" dirty="0" smtClean="0"/>
          </a:p>
          <a:p>
            <a:r>
              <a:rPr lang="el-GR" sz="1800" dirty="0" smtClean="0"/>
              <a:t>Ομοίως </a:t>
            </a:r>
            <a:r>
              <a:rPr lang="el-GR" sz="1800" dirty="0"/>
              <a:t>η πολιτική γραμμή και οι διαδικασίες των οργανισμών στις οποίες συμμετέχει κάποιος, πρέπει να </a:t>
            </a:r>
            <a:r>
              <a:rPr lang="el-GR" sz="1800" dirty="0" smtClean="0"/>
              <a:t>εφαρμόζονται.</a:t>
            </a:r>
          </a:p>
          <a:p>
            <a:r>
              <a:rPr lang="el-GR" sz="1800" dirty="0" smtClean="0"/>
              <a:t>Αλλά </a:t>
            </a:r>
            <a:r>
              <a:rPr lang="el-GR" sz="1800" dirty="0"/>
              <a:t>σε κάποιες περιπτώσεις οι υπάρχοντες νόμοι και κανονισμοί </a:t>
            </a:r>
            <a:r>
              <a:rPr lang="el-GR" sz="1800" b="1" dirty="0"/>
              <a:t>μπορεί να είναι ανήθικοι και άρα αμφισβητούμενοι</a:t>
            </a:r>
            <a:r>
              <a:rPr lang="el-GR" sz="1800" dirty="0"/>
              <a:t> (δεικτικοί, προκλητικοί). </a:t>
            </a:r>
            <a:r>
              <a:rPr lang="el-GR" sz="1800" b="1" dirty="0"/>
              <a:t>Η παραβίαση ενός νόμου ή κανονισμού μπορεί να είναι ηθικά επιτρεπτή</a:t>
            </a:r>
            <a:r>
              <a:rPr lang="el-GR" sz="1800" dirty="0"/>
              <a:t> όταν αυτός ο νόμος ή κανονισμός δεν στηρίζεται σε ηθική βάση ή όταν συγκρούεται με άλλον νόμο που κρίνεται περισσότερο δίκαιος. </a:t>
            </a:r>
            <a:r>
              <a:rPr lang="el-GR" sz="1800" b="1" dirty="0"/>
              <a:t>Αν κάποιος αποφασίσει να παραβιάσει ένα νόμο ή κανόνα γιατί τον θεωρεί ανήθικο, ή για κάποια άλλη αιτία, τότε πρέπει να αποδεχθεί την συνολική ευθύνη για τις πράξεις του και τις αντίστοιχες συνέπειες. </a:t>
            </a:r>
          </a:p>
        </p:txBody>
      </p:sp>
      <p:sp>
        <p:nvSpPr>
          <p:cNvPr id="4" name="Date Placeholder 3"/>
          <p:cNvSpPr>
            <a:spLocks noGrp="1"/>
          </p:cNvSpPr>
          <p:nvPr>
            <p:ph type="dt" sz="half" idx="10"/>
          </p:nvPr>
        </p:nvSpPr>
        <p:spPr/>
        <p:txBody>
          <a:bodyPr/>
          <a:lstStyle/>
          <a:p>
            <a:fld id="{00D048C6-0A96-4BBE-B02D-E600EEE3DD41}" type="datetime1">
              <a:rPr lang="el-GR" smtClean="0"/>
              <a:t>4/10/2012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4</a:t>
            </a:fld>
            <a:endParaRPr lang="el-GR"/>
          </a:p>
        </p:txBody>
      </p:sp>
    </p:spTree>
    <p:extLst>
      <p:ext uri="{BB962C8B-B14F-4D97-AF65-F5344CB8AC3E}">
        <p14:creationId xmlns:p14="http://schemas.microsoft.com/office/powerpoint/2010/main" val="2257082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9816"/>
            <a:ext cx="7992888" cy="1143000"/>
          </a:xfrm>
        </p:spPr>
        <p:txBody>
          <a:bodyPr>
            <a:normAutofit fontScale="90000"/>
          </a:bodyPr>
          <a:lstStyle/>
          <a:p>
            <a:r>
              <a:rPr lang="el-GR" dirty="0"/>
              <a:t>Ειδικά επαγγελματικά καθήκοντα </a:t>
            </a:r>
          </a:p>
        </p:txBody>
      </p:sp>
      <p:sp>
        <p:nvSpPr>
          <p:cNvPr id="3" name="Content Placeholder 2"/>
          <p:cNvSpPr>
            <a:spLocks noGrp="1"/>
          </p:cNvSpPr>
          <p:nvPr>
            <p:ph idx="1"/>
          </p:nvPr>
        </p:nvSpPr>
        <p:spPr>
          <a:xfrm>
            <a:off x="539552" y="1916832"/>
            <a:ext cx="7848872" cy="4680520"/>
          </a:xfrm>
        </p:spPr>
        <p:txBody>
          <a:bodyPr>
            <a:normAutofit/>
          </a:bodyPr>
          <a:lstStyle/>
          <a:p>
            <a:r>
              <a:rPr lang="el-GR" b="1" dirty="0" smtClean="0"/>
              <a:t>Επαγγελματικός Απολογισμός</a:t>
            </a:r>
          </a:p>
          <a:p>
            <a:pPr lvl="1"/>
            <a:r>
              <a:rPr lang="el-GR" sz="2000" dirty="0"/>
              <a:t>Η ποιότητα μιας επαγγελματικής δουλειάς, ειδικά η δουλειά των επαγγελματιών στο χώρο των υπολογιστικών συστημάτων εξαρτάται από τον επαγγελματικό απολογισμό και την κριτική ανάλυση. Όποτε ενδείκνυται, </a:t>
            </a:r>
            <a:r>
              <a:rPr lang="el-GR" sz="2000" dirty="0" smtClean="0"/>
              <a:t>η αποδοχή του έλεγχου </a:t>
            </a:r>
            <a:r>
              <a:rPr lang="el-GR" sz="2000" dirty="0"/>
              <a:t>των άλλων καθώς και </a:t>
            </a:r>
            <a:r>
              <a:rPr lang="el-GR" sz="2000" dirty="0" smtClean="0"/>
              <a:t>η εξέταση και καλοπροαίρετη κριτική στη </a:t>
            </a:r>
            <a:r>
              <a:rPr lang="el-GR" sz="2000" dirty="0"/>
              <a:t>δουλειά των άλλων. </a:t>
            </a:r>
            <a:endParaRPr lang="el-GR" sz="2000" b="1" dirty="0"/>
          </a:p>
        </p:txBody>
      </p:sp>
      <p:sp>
        <p:nvSpPr>
          <p:cNvPr id="4" name="Date Placeholder 3"/>
          <p:cNvSpPr>
            <a:spLocks noGrp="1"/>
          </p:cNvSpPr>
          <p:nvPr>
            <p:ph type="dt" sz="half" idx="10"/>
          </p:nvPr>
        </p:nvSpPr>
        <p:spPr/>
        <p:txBody>
          <a:bodyPr/>
          <a:lstStyle/>
          <a:p>
            <a:fld id="{00D048C6-0A96-4BBE-B02D-E600EEE3DD41}" type="datetime1">
              <a:rPr lang="el-GR" smtClean="0"/>
              <a:t>4/10/2012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5</a:t>
            </a:fld>
            <a:endParaRPr lang="el-GR"/>
          </a:p>
        </p:txBody>
      </p:sp>
    </p:spTree>
    <p:extLst>
      <p:ext uri="{BB962C8B-B14F-4D97-AF65-F5344CB8AC3E}">
        <p14:creationId xmlns:p14="http://schemas.microsoft.com/office/powerpoint/2010/main" val="2859047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9816"/>
            <a:ext cx="7992888" cy="1143000"/>
          </a:xfrm>
        </p:spPr>
        <p:txBody>
          <a:bodyPr>
            <a:normAutofit fontScale="90000"/>
          </a:bodyPr>
          <a:lstStyle/>
          <a:p>
            <a:r>
              <a:rPr lang="el-GR" dirty="0"/>
              <a:t>Ειδικά επαγγελματικά καθήκοντα </a:t>
            </a:r>
          </a:p>
        </p:txBody>
      </p:sp>
      <p:sp>
        <p:nvSpPr>
          <p:cNvPr id="3" name="Content Placeholder 2"/>
          <p:cNvSpPr>
            <a:spLocks noGrp="1"/>
          </p:cNvSpPr>
          <p:nvPr>
            <p:ph idx="1"/>
          </p:nvPr>
        </p:nvSpPr>
        <p:spPr>
          <a:xfrm>
            <a:off x="539552" y="1916832"/>
            <a:ext cx="7848872" cy="4680520"/>
          </a:xfrm>
        </p:spPr>
        <p:txBody>
          <a:bodyPr>
            <a:normAutofit/>
          </a:bodyPr>
          <a:lstStyle/>
          <a:p>
            <a:r>
              <a:rPr lang="el-GR" b="1" dirty="0" smtClean="0"/>
              <a:t>Βαθιά και πλήρη εκτίμηση </a:t>
            </a:r>
            <a:r>
              <a:rPr lang="el-GR" b="1" dirty="0"/>
              <a:t>των υπολογιστικών συστημάτων και των συνεπειών τους, ακόμα και των πιθανών κινδύνων. </a:t>
            </a:r>
            <a:endParaRPr lang="el-GR" b="1" dirty="0" smtClean="0"/>
          </a:p>
          <a:p>
            <a:pPr lvl="1"/>
            <a:r>
              <a:rPr lang="el-GR" sz="1800" dirty="0"/>
              <a:t>Οι επαγγελματίες υπολογιστών πρέπει να είναι προνοητικοί, να έχουν σφαιρική αντίληψη των πραγμάτων, να είναι αντικειμενικοί όταν εκτιμούν, παρουσιάζουν και συνιστούν ένα σύστημα καθώς και τις εναλλακτικές λύσεις αυτών. </a:t>
            </a:r>
            <a:endParaRPr lang="el-GR" sz="1800" dirty="0" smtClean="0"/>
          </a:p>
          <a:p>
            <a:pPr lvl="1"/>
            <a:r>
              <a:rPr lang="el-GR" sz="1800" dirty="0" smtClean="0"/>
              <a:t>Οι </a:t>
            </a:r>
            <a:r>
              <a:rPr lang="el-GR" sz="1800" dirty="0"/>
              <a:t>επαγγελματίες υπολογιστών </a:t>
            </a:r>
            <a:r>
              <a:rPr lang="el-GR" sz="1800" b="1" dirty="0"/>
              <a:t>βρίσκονται σε μια θέση με ειδική, υποχρέωση</a:t>
            </a:r>
            <a:r>
              <a:rPr lang="el-GR" sz="1800" dirty="0"/>
              <a:t> και άρα έχουν </a:t>
            </a:r>
            <a:r>
              <a:rPr lang="el-GR" sz="1800" b="1" dirty="0"/>
              <a:t>ειδική ευθύνη </a:t>
            </a:r>
            <a:r>
              <a:rPr lang="el-GR" sz="1800" dirty="0"/>
              <a:t>να δίνουν αντικειμενικές, δημιουργικές εκτιμήσεις στους εργαζομένους , στους πελάτες, στους χρήστες και γενικότερα στον καθένα. Όταν δίνει τις εκτιμήσεις του ένας επαγγελματίας πρέπει να προσδιορίζει τις σχετικές αντιθέσεις που πιθανόν </a:t>
            </a:r>
            <a:r>
              <a:rPr lang="el-GR" sz="1800" dirty="0" smtClean="0"/>
              <a:t>υπάρχουν.</a:t>
            </a:r>
            <a:endParaRPr lang="el-GR" sz="1800" b="1" dirty="0"/>
          </a:p>
        </p:txBody>
      </p:sp>
      <p:sp>
        <p:nvSpPr>
          <p:cNvPr id="4" name="Date Placeholder 3"/>
          <p:cNvSpPr>
            <a:spLocks noGrp="1"/>
          </p:cNvSpPr>
          <p:nvPr>
            <p:ph type="dt" sz="half" idx="10"/>
          </p:nvPr>
        </p:nvSpPr>
        <p:spPr/>
        <p:txBody>
          <a:bodyPr/>
          <a:lstStyle/>
          <a:p>
            <a:fld id="{00D048C6-0A96-4BBE-B02D-E600EEE3DD41}" type="datetime1">
              <a:rPr lang="el-GR" smtClean="0"/>
              <a:t>4/10/2012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6</a:t>
            </a:fld>
            <a:endParaRPr lang="el-GR"/>
          </a:p>
        </p:txBody>
      </p:sp>
    </p:spTree>
    <p:extLst>
      <p:ext uri="{BB962C8B-B14F-4D97-AF65-F5344CB8AC3E}">
        <p14:creationId xmlns:p14="http://schemas.microsoft.com/office/powerpoint/2010/main" val="3278499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9816"/>
            <a:ext cx="7992888" cy="1143000"/>
          </a:xfrm>
        </p:spPr>
        <p:txBody>
          <a:bodyPr>
            <a:normAutofit fontScale="90000"/>
          </a:bodyPr>
          <a:lstStyle/>
          <a:p>
            <a:r>
              <a:rPr lang="el-GR" dirty="0"/>
              <a:t>Ειδικά επαγγελματικά καθήκοντα </a:t>
            </a:r>
          </a:p>
        </p:txBody>
      </p:sp>
      <p:sp>
        <p:nvSpPr>
          <p:cNvPr id="3" name="Content Placeholder 2"/>
          <p:cNvSpPr>
            <a:spLocks noGrp="1"/>
          </p:cNvSpPr>
          <p:nvPr>
            <p:ph idx="1"/>
          </p:nvPr>
        </p:nvSpPr>
        <p:spPr>
          <a:xfrm>
            <a:off x="539552" y="1916832"/>
            <a:ext cx="7848872" cy="4248472"/>
          </a:xfrm>
        </p:spPr>
        <p:txBody>
          <a:bodyPr>
            <a:normAutofit/>
          </a:bodyPr>
          <a:lstStyle/>
          <a:p>
            <a:r>
              <a:rPr lang="el-GR" b="1" dirty="0" smtClean="0"/>
              <a:t>Τιμή σε </a:t>
            </a:r>
            <a:r>
              <a:rPr lang="el-GR" b="1" dirty="0"/>
              <a:t>συμβόλαια, συμφωνίες και καθορισμένες αναθέσεις. </a:t>
            </a:r>
            <a:endParaRPr lang="el-GR" b="1" dirty="0" smtClean="0"/>
          </a:p>
          <a:p>
            <a:pPr lvl="1"/>
            <a:r>
              <a:rPr lang="el-GR" sz="2000" dirty="0"/>
              <a:t>Η εντιμότητα </a:t>
            </a:r>
            <a:r>
              <a:rPr lang="el-GR" sz="2000" dirty="0" smtClean="0"/>
              <a:t> </a:t>
            </a:r>
            <a:r>
              <a:rPr lang="el-GR" sz="2000" dirty="0"/>
              <a:t>είναι ένα συστατικό της ακεραιότητας και της τιμιότητας. Για τους επαγγελματίες υπολογιστών αυτό περιλαμβάνει την </a:t>
            </a:r>
            <a:r>
              <a:rPr lang="el-GR" sz="2000" b="1" dirty="0"/>
              <a:t>διαβεβαίωση (σιγουριά) ότι τα μέρη του συστήματος λειτουργούν όπως πρέπει. </a:t>
            </a:r>
            <a:endParaRPr lang="el-GR" sz="2000" b="1" dirty="0" smtClean="0"/>
          </a:p>
          <a:p>
            <a:pPr lvl="1"/>
            <a:r>
              <a:rPr lang="el-GR" sz="2000" dirty="0" smtClean="0"/>
              <a:t>Όταν </a:t>
            </a:r>
            <a:r>
              <a:rPr lang="el-GR" sz="2000" dirty="0"/>
              <a:t>ένας υπογράφει ένα συμβόλαιο (συμφωνητικό) με κάποιο άλλο μέλος, πρέπει να έχει </a:t>
            </a:r>
            <a:r>
              <a:rPr lang="el-GR" sz="2000" b="1" dirty="0"/>
              <a:t>την υποχρέωση να ενημερώνει, </a:t>
            </a:r>
            <a:r>
              <a:rPr lang="el-GR" sz="2000" dirty="0"/>
              <a:t>στη διαδικασία μέχρι να εκτελεστεί η </a:t>
            </a:r>
            <a:r>
              <a:rPr lang="el-GR" sz="2000" dirty="0" smtClean="0"/>
              <a:t>δουλειά.</a:t>
            </a:r>
          </a:p>
        </p:txBody>
      </p:sp>
      <p:sp>
        <p:nvSpPr>
          <p:cNvPr id="4" name="Date Placeholder 3"/>
          <p:cNvSpPr>
            <a:spLocks noGrp="1"/>
          </p:cNvSpPr>
          <p:nvPr>
            <p:ph type="dt" sz="half" idx="10"/>
          </p:nvPr>
        </p:nvSpPr>
        <p:spPr/>
        <p:txBody>
          <a:bodyPr/>
          <a:lstStyle/>
          <a:p>
            <a:fld id="{00D048C6-0A96-4BBE-B02D-E600EEE3DD41}" type="datetime1">
              <a:rPr lang="el-GR" smtClean="0"/>
              <a:t>4/10/2012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7</a:t>
            </a:fld>
            <a:endParaRPr lang="el-GR"/>
          </a:p>
        </p:txBody>
      </p:sp>
    </p:spTree>
    <p:extLst>
      <p:ext uri="{BB962C8B-B14F-4D97-AF65-F5344CB8AC3E}">
        <p14:creationId xmlns:p14="http://schemas.microsoft.com/office/powerpoint/2010/main" val="4045820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9816"/>
            <a:ext cx="7992888" cy="1143000"/>
          </a:xfrm>
        </p:spPr>
        <p:txBody>
          <a:bodyPr>
            <a:normAutofit fontScale="90000"/>
          </a:bodyPr>
          <a:lstStyle/>
          <a:p>
            <a:r>
              <a:rPr lang="el-GR" dirty="0"/>
              <a:t>Ειδικά επαγγελματικά καθήκοντα </a:t>
            </a:r>
          </a:p>
        </p:txBody>
      </p:sp>
      <p:sp>
        <p:nvSpPr>
          <p:cNvPr id="3" name="Content Placeholder 2"/>
          <p:cNvSpPr>
            <a:spLocks noGrp="1"/>
          </p:cNvSpPr>
          <p:nvPr>
            <p:ph idx="1"/>
          </p:nvPr>
        </p:nvSpPr>
        <p:spPr>
          <a:xfrm>
            <a:off x="539552" y="1916832"/>
            <a:ext cx="7848872" cy="4680520"/>
          </a:xfrm>
        </p:spPr>
        <p:txBody>
          <a:bodyPr>
            <a:normAutofit/>
          </a:bodyPr>
          <a:lstStyle/>
          <a:p>
            <a:r>
              <a:rPr lang="el-GR" b="1" dirty="0" smtClean="0"/>
              <a:t>Τιμή σε </a:t>
            </a:r>
            <a:r>
              <a:rPr lang="el-GR" b="1" dirty="0"/>
              <a:t>συμβόλαια, συμφωνίες και καθορισμένες αναθέσεις. </a:t>
            </a:r>
            <a:endParaRPr lang="el-GR" b="1" dirty="0" smtClean="0"/>
          </a:p>
          <a:p>
            <a:pPr lvl="1"/>
            <a:r>
              <a:rPr lang="el-GR" sz="2000" dirty="0" smtClean="0"/>
              <a:t>Ένας </a:t>
            </a:r>
            <a:r>
              <a:rPr lang="el-GR" sz="2000" dirty="0"/>
              <a:t>επαγγελματίας </a:t>
            </a:r>
            <a:r>
              <a:rPr lang="el-GR" sz="2000" b="1" dirty="0"/>
              <a:t>έχει την ευθύνη να απαιτήσει μια αλλαγή σε κάθε ανατιθέμενο έργο αν νοιώθει ότι δεν μπορεί να ολοκληρωθεί</a:t>
            </a:r>
            <a:r>
              <a:rPr lang="el-GR" sz="2000" dirty="0"/>
              <a:t>. Μόνο μετά από σοβαρή μελέτη και αφού αποκλειστεί κάθε ρίσκο και ανησυχία όσο αναφορά τους χρήστες ή τους πελάτες, θα πρέπει ένας επαγγελματίας να δέχεται μια ανάθεση έργου. </a:t>
            </a:r>
            <a:endParaRPr lang="el-GR" sz="2000" dirty="0" smtClean="0"/>
          </a:p>
          <a:p>
            <a:pPr lvl="1"/>
            <a:r>
              <a:rPr lang="el-GR" sz="2000" dirty="0" smtClean="0"/>
              <a:t>Η </a:t>
            </a:r>
            <a:r>
              <a:rPr lang="el-GR" sz="2000" dirty="0"/>
              <a:t>μεγαλύτερη αρχή (ηθικός κανόνας) είναι η υποχρέωση να δέχεται προσωπική ευθύνη για κάποιο επαγγελματικό έργο. Σε κάποιες περιπτώσεις κάποιοι άλλοι ηθικοί κανόνες ίσως έχουν μεγαλύτερη προτεραιότητα. </a:t>
            </a:r>
            <a:endParaRPr lang="el-GR" sz="2000" b="1" dirty="0"/>
          </a:p>
        </p:txBody>
      </p:sp>
      <p:sp>
        <p:nvSpPr>
          <p:cNvPr id="4" name="Date Placeholder 3"/>
          <p:cNvSpPr>
            <a:spLocks noGrp="1"/>
          </p:cNvSpPr>
          <p:nvPr>
            <p:ph type="dt" sz="half" idx="10"/>
          </p:nvPr>
        </p:nvSpPr>
        <p:spPr/>
        <p:txBody>
          <a:bodyPr/>
          <a:lstStyle/>
          <a:p>
            <a:fld id="{00D048C6-0A96-4BBE-B02D-E600EEE3DD41}" type="datetime1">
              <a:rPr lang="el-GR" smtClean="0"/>
              <a:t>4/10/2012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8</a:t>
            </a:fld>
            <a:endParaRPr lang="el-GR"/>
          </a:p>
        </p:txBody>
      </p:sp>
    </p:spTree>
    <p:extLst>
      <p:ext uri="{BB962C8B-B14F-4D97-AF65-F5344CB8AC3E}">
        <p14:creationId xmlns:p14="http://schemas.microsoft.com/office/powerpoint/2010/main" val="2112625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9816"/>
            <a:ext cx="7992888" cy="1143000"/>
          </a:xfrm>
        </p:spPr>
        <p:txBody>
          <a:bodyPr>
            <a:normAutofit fontScale="90000"/>
          </a:bodyPr>
          <a:lstStyle/>
          <a:p>
            <a:r>
              <a:rPr lang="el-GR" dirty="0"/>
              <a:t>Ειδικά επαγγελματικά καθήκοντα </a:t>
            </a:r>
          </a:p>
        </p:txBody>
      </p:sp>
      <p:sp>
        <p:nvSpPr>
          <p:cNvPr id="3" name="Content Placeholder 2"/>
          <p:cNvSpPr>
            <a:spLocks noGrp="1"/>
          </p:cNvSpPr>
          <p:nvPr>
            <p:ph idx="1"/>
          </p:nvPr>
        </p:nvSpPr>
        <p:spPr>
          <a:xfrm>
            <a:off x="539552" y="1916832"/>
            <a:ext cx="7848872" cy="4680520"/>
          </a:xfrm>
        </p:spPr>
        <p:txBody>
          <a:bodyPr>
            <a:normAutofit fontScale="92500" lnSpcReduction="20000"/>
          </a:bodyPr>
          <a:lstStyle/>
          <a:p>
            <a:r>
              <a:rPr lang="el-GR" b="1" dirty="0" smtClean="0"/>
              <a:t>Τιμή σε </a:t>
            </a:r>
            <a:r>
              <a:rPr lang="el-GR" b="1" dirty="0"/>
              <a:t>συμβόλαια, συμφωνίες και καθορισμένες αναθέσεις. </a:t>
            </a:r>
            <a:endParaRPr lang="el-GR" b="1" dirty="0" smtClean="0"/>
          </a:p>
          <a:p>
            <a:pPr lvl="1"/>
            <a:r>
              <a:rPr lang="el-GR" sz="2000" dirty="0"/>
              <a:t>Μια κρίση ότι μια ανάθεση δεν πρέπει να εκτελεστεί, μπορεί να μην γίνει δεκτή (από τον επαγγελματία). </a:t>
            </a:r>
            <a:r>
              <a:rPr lang="el-GR" sz="2000" b="1" dirty="0"/>
              <a:t>Έχοντας (ο επαγγελματίας) πλήρως αντιληφθεί τις έγνοιες και τις αιτίες της κρίσης αυτής, αλλά αποτυγχάνοντας να αλλάξει αυτήν την ανάθεση, μπορεί να υποχρεωθεί από τους νόμους και από τα συμβόλαια να εκτελέσει το έργο (αν και είναι αντίθετος). </a:t>
            </a:r>
            <a:endParaRPr lang="el-GR" sz="2000" b="1" dirty="0" smtClean="0"/>
          </a:p>
          <a:p>
            <a:pPr lvl="1"/>
            <a:r>
              <a:rPr lang="el-GR" sz="2000" dirty="0" smtClean="0"/>
              <a:t>Ο </a:t>
            </a:r>
            <a:r>
              <a:rPr lang="el-GR" sz="2000" dirty="0"/>
              <a:t>ηθικός κώδικας του επαγγέλματος μπορεί να είναι ο τελικός δείκτης (οδηγός-σύμβουλος) αν θα εκτελεστεί ή όχι το έργο</a:t>
            </a:r>
            <a:r>
              <a:rPr lang="el-GR" sz="2000" b="1" dirty="0"/>
              <a:t>. Ανεξάρτητα από την απόφαση, ο επαγγελματίας πρέπει να δεχθεί την ευθύνη για τις αρνητικές συνέπειες. </a:t>
            </a:r>
            <a:r>
              <a:rPr lang="el-GR" sz="2000" dirty="0"/>
              <a:t>Επίσης, αν τελικά δεχτεί να εκτελέσει το έργο αυτό, παρόλη την διαφωνία του, </a:t>
            </a:r>
            <a:r>
              <a:rPr lang="el-GR" sz="2000" b="1" dirty="0"/>
              <a:t>οι αντιρρήσεις του δεν τον απαλλάσσουν: από τις ευθύνες του για ενδεχόμενες αρνητικές συνέπειες του έργου. </a:t>
            </a:r>
          </a:p>
        </p:txBody>
      </p:sp>
      <p:sp>
        <p:nvSpPr>
          <p:cNvPr id="4" name="Date Placeholder 3"/>
          <p:cNvSpPr>
            <a:spLocks noGrp="1"/>
          </p:cNvSpPr>
          <p:nvPr>
            <p:ph type="dt" sz="half" idx="10"/>
          </p:nvPr>
        </p:nvSpPr>
        <p:spPr/>
        <p:txBody>
          <a:bodyPr/>
          <a:lstStyle/>
          <a:p>
            <a:fld id="{00D048C6-0A96-4BBE-B02D-E600EEE3DD41}" type="datetime1">
              <a:rPr lang="el-GR" smtClean="0"/>
              <a:t>4/10/2012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9</a:t>
            </a:fld>
            <a:endParaRPr lang="el-GR"/>
          </a:p>
        </p:txBody>
      </p:sp>
    </p:spTree>
    <p:extLst>
      <p:ext uri="{BB962C8B-B14F-4D97-AF65-F5344CB8AC3E}">
        <p14:creationId xmlns:p14="http://schemas.microsoft.com/office/powerpoint/2010/main" val="3864862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614</TotalTime>
  <Words>1727</Words>
  <Application>Microsoft Office PowerPoint</Application>
  <PresentationFormat>On-screen Show (4:3)</PresentationFormat>
  <Paragraphs>107</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Austin</vt:lpstr>
      <vt:lpstr>2. Ειδικά επαγγελματικά καθήκοντα </vt:lpstr>
      <vt:lpstr>Ειδικά επαγγελματικά καθήκοντα </vt:lpstr>
      <vt:lpstr>Ειδικά επαγγελματικά καθήκοντα </vt:lpstr>
      <vt:lpstr>Ειδικά επαγγελματικά καθήκοντα </vt:lpstr>
      <vt:lpstr>Ειδικά επαγγελματικά καθήκοντα </vt:lpstr>
      <vt:lpstr>Ειδικά επαγγελματικά καθήκοντα </vt:lpstr>
      <vt:lpstr>Ειδικά επαγγελματικά καθήκοντα </vt:lpstr>
      <vt:lpstr>Ειδικά επαγγελματικά καθήκοντα </vt:lpstr>
      <vt:lpstr>Ειδικά επαγγελματικά καθήκοντα </vt:lpstr>
      <vt:lpstr>Ειδικά επαγγελματικά καθήκοντα </vt:lpstr>
      <vt:lpstr>Ειδικά επαγγελματικά καθήκοντα </vt:lpstr>
      <vt:lpstr>Ειδικά επαγγελματικά καθήκοντα </vt:lpstr>
      <vt:lpstr>3. Καθήκοντα Ηγετών Οργανισμού</vt:lpstr>
      <vt:lpstr>Καθήκοντα Ηγετών Οργανισμών</vt:lpstr>
      <vt:lpstr>Καθήκοντα Ηγετών Οργανισμών</vt:lpstr>
      <vt:lpstr>Καθήκοντα Ηγετών Οργανισμών</vt:lpstr>
      <vt:lpstr>Καθήκοντα Ηγετών Οργανισμών</vt:lpstr>
      <vt:lpstr>Καθήκοντα Ηγετών Οργανισμών</vt:lpstr>
      <vt:lpstr>Καθήκοντα Ηγετών Οργανισμών</vt:lpstr>
      <vt:lpstr>Καθήκοντα Ηγετών Οργανισμών</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Δεοντολογία Επαγγέλματος</dc:title>
  <dc:creator>chlavran</dc:creator>
  <cp:lastModifiedBy>chlavran</cp:lastModifiedBy>
  <cp:revision>32</cp:revision>
  <dcterms:created xsi:type="dcterms:W3CDTF">2012-09-30T07:45:10Z</dcterms:created>
  <dcterms:modified xsi:type="dcterms:W3CDTF">2012-10-04T13:53:31Z</dcterms:modified>
</cp:coreProperties>
</file>