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8" r:id="rId3"/>
    <p:sldId id="257" r:id="rId4"/>
    <p:sldId id="258" r:id="rId5"/>
    <p:sldId id="260" r:id="rId6"/>
    <p:sldId id="262" r:id="rId7"/>
    <p:sldId id="263" r:id="rId8"/>
    <p:sldId id="264" r:id="rId9"/>
    <p:sldId id="265" r:id="rId10"/>
    <p:sldId id="266"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4/10/2012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4/10/2012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4/10/2012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4/10/2012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4/10/2012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4/10/2012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4/10/2012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4/10/2012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4/10/2012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Δεοντολογία Επαγγέλματος</a:t>
            </a:r>
            <a:endParaRPr lang="el-GR" dirty="0"/>
          </a:p>
        </p:txBody>
      </p:sp>
      <p:sp>
        <p:nvSpPr>
          <p:cNvPr id="3" name="Subtitle 2"/>
          <p:cNvSpPr>
            <a:spLocks noGrp="1"/>
          </p:cNvSpPr>
          <p:nvPr>
            <p:ph type="subTitle" idx="1"/>
          </p:nvPr>
        </p:nvSpPr>
        <p:spPr/>
        <p:txBody>
          <a:bodyPr/>
          <a:lstStyle/>
          <a:p>
            <a:r>
              <a:rPr lang="el-GR" dirty="0" smtClean="0"/>
              <a:t>Οκτώβριος 2012</a:t>
            </a:r>
            <a:endParaRPr lang="en-US" dirty="0" smtClean="0"/>
          </a:p>
          <a:p>
            <a:endParaRPr lang="en-US" dirty="0"/>
          </a:p>
          <a:p>
            <a:r>
              <a:rPr lang="el-GR" dirty="0" smtClean="0"/>
              <a:t>Δρ. </a:t>
            </a:r>
            <a:r>
              <a:rPr lang="el-GR" dirty="0" err="1" smtClean="0"/>
              <a:t>Λαυράνος</a:t>
            </a:r>
            <a:r>
              <a:rPr lang="el-GR" dirty="0" smtClean="0"/>
              <a:t> Χρήστος</a:t>
            </a:r>
            <a:endParaRPr lang="el-GR" dirty="0"/>
          </a:p>
        </p:txBody>
      </p:sp>
      <p:sp>
        <p:nvSpPr>
          <p:cNvPr id="4" name="Date Placeholder 3"/>
          <p:cNvSpPr>
            <a:spLocks noGrp="1"/>
          </p:cNvSpPr>
          <p:nvPr>
            <p:ph type="dt" sz="half" idx="10"/>
          </p:nvPr>
        </p:nvSpPr>
        <p:spPr/>
        <p:txBody>
          <a:bodyPr/>
          <a:lstStyle/>
          <a:p>
            <a:fld id="{04435F0B-3926-4C79-8D9F-52A006E98569}"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Tree>
    <p:extLst>
      <p:ext uri="{BB962C8B-B14F-4D97-AF65-F5344CB8AC3E}">
        <p14:creationId xmlns:p14="http://schemas.microsoft.com/office/powerpoint/2010/main" val="3399116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fontScale="90000"/>
          </a:bodyPr>
          <a:lstStyle/>
          <a:p>
            <a:r>
              <a:rPr lang="el-GR" dirty="0" smtClean="0"/>
              <a:t>Άγραφοι Καθολικοί κανόνες Επαγγελματικής Δεοντολογίας</a:t>
            </a:r>
            <a:endParaRPr lang="el-GR" dirty="0"/>
          </a:p>
        </p:txBody>
      </p:sp>
      <p:sp>
        <p:nvSpPr>
          <p:cNvPr id="3" name="Content Placeholder 2"/>
          <p:cNvSpPr>
            <a:spLocks noGrp="1"/>
          </p:cNvSpPr>
          <p:nvPr>
            <p:ph idx="1"/>
          </p:nvPr>
        </p:nvSpPr>
        <p:spPr>
          <a:xfrm>
            <a:off x="539552" y="1700808"/>
            <a:ext cx="7848872" cy="4680520"/>
          </a:xfrm>
        </p:spPr>
        <p:txBody>
          <a:bodyPr>
            <a:normAutofit fontScale="92500" lnSpcReduction="20000"/>
          </a:bodyPr>
          <a:lstStyle/>
          <a:p>
            <a:endParaRPr lang="el-GR" dirty="0"/>
          </a:p>
          <a:p>
            <a:r>
              <a:rPr lang="el-GR" dirty="0"/>
              <a:t>Ο σεβασμός προς τον πελάτη, είτε αυτός είναι άμεσος είτε έμμεσος. </a:t>
            </a:r>
          </a:p>
          <a:p>
            <a:endParaRPr lang="el-GR" dirty="0"/>
          </a:p>
          <a:p>
            <a:r>
              <a:rPr lang="el-GR" dirty="0"/>
              <a:t>Η απαίτηση να αμειβόμαστε και να είμαστε ασφαλισμένοι, σύμφωνα με τις </a:t>
            </a:r>
            <a:r>
              <a:rPr lang="el-GR" dirty="0" smtClean="0"/>
              <a:t>συλλογικές </a:t>
            </a:r>
            <a:r>
              <a:rPr lang="el-GR" dirty="0"/>
              <a:t>συμβάσεις. Η μη ασφάλιση δεν υπονομεύει μόνο το Σύστημα Κοινωνικής Ασφάλισης της χώρας στην οποία εργαζόμαστε, αλλά μας αφήνει απροστάτευτους σε περίπτωση ασθένειας, ατυχήματος ή γηρατειά. Η προσφορά εργασίας, με αμοιβή μικρότερη από, την προβλεπόμενη, δεν μας διευκολύνει να βρούμε δουλειά. Αντίθετα, διευκολύνει την ανεργία μας, αφού κάποιος άλλος θα προσφερθεί να εργαστεί στην ίδια θέση, με λιγότερες αποδοχές. </a:t>
            </a:r>
          </a:p>
          <a:p>
            <a:endParaRPr lang="el-GR"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859429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024744" cy="1143000"/>
          </a:xfrm>
        </p:spPr>
        <p:txBody>
          <a:bodyPr/>
          <a:lstStyle/>
          <a:p>
            <a:r>
              <a:rPr lang="el-GR" dirty="0" smtClean="0"/>
              <a:t>Περίγραμμα Μαθήματος</a:t>
            </a:r>
            <a:endParaRPr lang="el-GR" dirty="0"/>
          </a:p>
        </p:txBody>
      </p:sp>
      <p:sp>
        <p:nvSpPr>
          <p:cNvPr id="5" name="Content Placeholder 4"/>
          <p:cNvSpPr>
            <a:spLocks noGrp="1"/>
          </p:cNvSpPr>
          <p:nvPr>
            <p:ph idx="1"/>
          </p:nvPr>
        </p:nvSpPr>
        <p:spPr>
          <a:xfrm>
            <a:off x="467544" y="1700808"/>
            <a:ext cx="8208912" cy="4896544"/>
          </a:xfrm>
        </p:spPr>
        <p:txBody>
          <a:bodyPr>
            <a:normAutofit/>
          </a:bodyPr>
          <a:lstStyle/>
          <a:p>
            <a:r>
              <a:rPr lang="el-GR" sz="2500" dirty="0" smtClean="0"/>
              <a:t>ΕΙΣΑΓΩΓΙΚΑ</a:t>
            </a:r>
          </a:p>
          <a:p>
            <a:r>
              <a:rPr lang="el-GR" sz="2500" dirty="0" smtClean="0"/>
              <a:t>ΚΑΘΟΛΙΚΟΙ ΚΑΙ ΕΙΔΙΚΟΙ ΚΑΝΟΝΕΣ ΕΠΑΓΓΕΛΜΑΤΙΚΗΣ ΔΕΟΝΤΟΛΟΓΙΑΣ</a:t>
            </a:r>
          </a:p>
          <a:p>
            <a:pPr lvl="1"/>
            <a:r>
              <a:rPr lang="el-GR" sz="2300" dirty="0" smtClean="0"/>
              <a:t>ΚΑΘΟΛΙΚΟΙ ΚΑΝΟΝΕΣ ΕΠΑΓΓΕΛΜΑΤΙΚΗΣ ΔΕΟΝΤΟΛΟΓΙΑΣ</a:t>
            </a:r>
          </a:p>
          <a:p>
            <a:pPr lvl="1"/>
            <a:r>
              <a:rPr lang="el-GR" sz="2300" dirty="0" smtClean="0"/>
              <a:t>ΕΙΔΙΚΟΙ ΚΑΝΟΝΕΣ ΕΠΑΓΓΕΛΜΑΤΙΚΗΣ ΔΕΟΝΤΟΛΟΓΙΑΣ</a:t>
            </a:r>
            <a:endParaRPr lang="el-GR" sz="2300" dirty="0"/>
          </a:p>
          <a:p>
            <a:pPr lvl="2"/>
            <a:r>
              <a:rPr lang="el-GR" sz="2100" dirty="0"/>
              <a:t>ΚΩΔΙΚΑΣ ΔΕΟΝΤΟΛΟΓΙΑΣ ΤΗΣ ACM</a:t>
            </a:r>
          </a:p>
          <a:p>
            <a:pPr lvl="3"/>
            <a:r>
              <a:rPr lang="el-GR" sz="1900" dirty="0"/>
              <a:t>ΠΕΡΙΕΧΟΜΕΝΑ ΤΟΥ ΚΩΔΙΚΑ</a:t>
            </a:r>
          </a:p>
          <a:p>
            <a:pPr lvl="3"/>
            <a:r>
              <a:rPr lang="el-GR" sz="1900" dirty="0"/>
              <a:t>ΕΙΔΙΚΑ ΕΠΑΓΓΕΛΜΑΤΙΚΑ ΘΕΜΑΤΑ</a:t>
            </a:r>
          </a:p>
          <a:p>
            <a:pPr lvl="3"/>
            <a:r>
              <a:rPr lang="el-GR" sz="1900" dirty="0"/>
              <a:t>ΚΑΘΗΚΟΝΤΑ ΗΓΕΤΩΝ ΟΡΓΑΝΙΣΜΩΝ</a:t>
            </a:r>
          </a:p>
          <a:p>
            <a:pPr lvl="2"/>
            <a:r>
              <a:rPr lang="el-GR" sz="2100" dirty="0"/>
              <a:t>ΚΩΔΙΚΑΣ ΔΕΟΝΤΟΛΟΓΙΑΣ ΤΩΝ ΜΗΧΑΝΙΚΩΝ </a:t>
            </a:r>
            <a:r>
              <a:rPr lang="el-GR" sz="2100" dirty="0" smtClean="0"/>
              <a:t>ΛΟΓΙΣΜΙΚΟΥ </a:t>
            </a:r>
            <a:r>
              <a:rPr lang="el-GR" dirty="0" smtClean="0"/>
              <a:t>ΕΠΑΓΓΕΛΜΑΤΙΚΗ </a:t>
            </a:r>
            <a:r>
              <a:rPr lang="el-GR" dirty="0"/>
              <a:t>ΠΡΑΚΤΙΚΗ </a:t>
            </a:r>
            <a:r>
              <a:rPr lang="el-GR" dirty="0" smtClean="0"/>
              <a:t>ΤΗΣ </a:t>
            </a:r>
            <a:r>
              <a:rPr lang="en-US" dirty="0"/>
              <a:t>IEEE - CS </a:t>
            </a:r>
            <a:endParaRPr lang="el-GR" dirty="0"/>
          </a:p>
          <a:p>
            <a:endParaRPr lang="el-GR" dirty="0"/>
          </a:p>
        </p:txBody>
      </p:sp>
      <p:sp>
        <p:nvSpPr>
          <p:cNvPr id="6" name="Date Placeholder 5"/>
          <p:cNvSpPr>
            <a:spLocks noGrp="1"/>
          </p:cNvSpPr>
          <p:nvPr>
            <p:ph type="dt" sz="half" idx="10"/>
          </p:nvPr>
        </p:nvSpPr>
        <p:spPr/>
        <p:txBody>
          <a:bodyPr/>
          <a:lstStyle/>
          <a:p>
            <a:fld id="{E6A26A98-BDA3-4BBC-BB5F-FC68BD33588F}" type="datetime1">
              <a:rPr lang="el-GR" smtClean="0"/>
              <a:t>4/10/2012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186564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additive="base">
                                        <p:cTn id="3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024744" cy="1143000"/>
          </a:xfrm>
        </p:spPr>
        <p:txBody>
          <a:bodyPr/>
          <a:lstStyle/>
          <a:p>
            <a:r>
              <a:rPr lang="el-GR" dirty="0" smtClean="0"/>
              <a:t>Περίγραμμα Μαθήματος</a:t>
            </a:r>
            <a:endParaRPr lang="el-GR" dirty="0"/>
          </a:p>
        </p:txBody>
      </p:sp>
      <p:sp>
        <p:nvSpPr>
          <p:cNvPr id="5" name="Content Placeholder 4"/>
          <p:cNvSpPr>
            <a:spLocks noGrp="1"/>
          </p:cNvSpPr>
          <p:nvPr>
            <p:ph idx="1"/>
          </p:nvPr>
        </p:nvSpPr>
        <p:spPr>
          <a:xfrm>
            <a:off x="467544" y="1700808"/>
            <a:ext cx="8208912" cy="4896544"/>
          </a:xfrm>
        </p:spPr>
        <p:txBody>
          <a:bodyPr>
            <a:normAutofit/>
          </a:bodyPr>
          <a:lstStyle/>
          <a:p>
            <a:r>
              <a:rPr lang="el-GR" sz="2500" dirty="0" smtClean="0"/>
              <a:t>ΠΡΟΣΑΝΑΤΟΛΙΣΜΟΣ </a:t>
            </a:r>
            <a:r>
              <a:rPr lang="el-GR" sz="2500" dirty="0"/>
              <a:t>ΣΤΙΣ ΑΝΘΡΩΠΙΝΕΣ ΣΧΕΣΕΙΣ</a:t>
            </a:r>
          </a:p>
          <a:p>
            <a:r>
              <a:rPr lang="el-GR" sz="2500" dirty="0"/>
              <a:t>ΟΙ ΑΝΘΡΩΠΙΝΕΣ ΣΧΕΣΕΙΣ ΩΣ ΠΕΔΙΟ ΜΕΛΕΤΗΣ</a:t>
            </a:r>
          </a:p>
          <a:p>
            <a:r>
              <a:rPr lang="el-GR" sz="2500" dirty="0"/>
              <a:t>ΚΑΤΑΝΟΗΣΗ ΤΗΣ ΑΝΘΡΩΠΙΝΗΣ ΣΥΜΠΕΡΙΦΟΡΑΣ</a:t>
            </a:r>
          </a:p>
          <a:p>
            <a:r>
              <a:rPr lang="el-GR" sz="2500" dirty="0"/>
              <a:t>ΑΝΑΠΤΥΞΗ ΚΑΛΩΝ ΑΝΘΡΩΠΙΝΩΝ ΣΧΕΣΕΩΝ</a:t>
            </a:r>
          </a:p>
          <a:p>
            <a:r>
              <a:rPr lang="el-GR" sz="2500" dirty="0"/>
              <a:t>ΠΑΡΟΥΣΙΑΣΗ ΕΡΓΑΣΙΑΣ - ΣΥΝΤΑΞΗ ΒΙΟΓΡΑΦΙΚΟΥ</a:t>
            </a:r>
          </a:p>
          <a:p>
            <a:r>
              <a:rPr lang="el-GR" sz="2600" dirty="0" smtClean="0"/>
              <a:t>ΠΑΡΟΥΣΙΑΣΗ </a:t>
            </a:r>
            <a:r>
              <a:rPr lang="en-US" sz="2600" dirty="0" smtClean="0"/>
              <a:t>PATTENT OFFICE (EU &amp; US)</a:t>
            </a:r>
          </a:p>
          <a:p>
            <a:r>
              <a:rPr lang="el-GR" sz="2600" dirty="0" smtClean="0"/>
              <a:t>ΔΟΜΗ ΕΡΓΑΣΙΑΣ ΣΕ </a:t>
            </a:r>
            <a:r>
              <a:rPr lang="el-GR" sz="2600" dirty="0"/>
              <a:t>Δ</a:t>
            </a:r>
            <a:r>
              <a:rPr lang="el-GR" sz="2600" dirty="0" smtClean="0"/>
              <a:t>ΙΕΘΝΕΣ ΠΕΡΙΟΔΙΚΟ Η ΔΙΕΘΝΕΣ ΣΥΝΕΔΡΙΟ</a:t>
            </a:r>
          </a:p>
          <a:p>
            <a:endParaRPr lang="el-GR" dirty="0"/>
          </a:p>
        </p:txBody>
      </p:sp>
      <p:sp>
        <p:nvSpPr>
          <p:cNvPr id="6" name="Date Placeholder 5"/>
          <p:cNvSpPr>
            <a:spLocks noGrp="1"/>
          </p:cNvSpPr>
          <p:nvPr>
            <p:ph type="dt" sz="half" idx="10"/>
          </p:nvPr>
        </p:nvSpPr>
        <p:spPr/>
        <p:txBody>
          <a:bodyPr/>
          <a:lstStyle/>
          <a:p>
            <a:fld id="{E6A26A98-BDA3-4BBC-BB5F-FC68BD33588F}" type="datetime1">
              <a:rPr lang="el-GR" smtClean="0"/>
              <a:t>4/10/2012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66832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7024744" cy="1143000"/>
          </a:xfrm>
        </p:spPr>
        <p:txBody>
          <a:bodyPr/>
          <a:lstStyle/>
          <a:p>
            <a:r>
              <a:rPr lang="el-GR" dirty="0" smtClean="0"/>
              <a:t>Επαγγελματική Δεοντολογία</a:t>
            </a:r>
            <a:endParaRPr lang="el-GR" dirty="0"/>
          </a:p>
        </p:txBody>
      </p:sp>
      <p:sp>
        <p:nvSpPr>
          <p:cNvPr id="3" name="Content Placeholder 2"/>
          <p:cNvSpPr>
            <a:spLocks noGrp="1"/>
          </p:cNvSpPr>
          <p:nvPr>
            <p:ph idx="1"/>
          </p:nvPr>
        </p:nvSpPr>
        <p:spPr>
          <a:xfrm>
            <a:off x="539552" y="2060848"/>
            <a:ext cx="7848872" cy="4320480"/>
          </a:xfrm>
        </p:spPr>
        <p:txBody>
          <a:bodyPr>
            <a:normAutofit lnSpcReduction="10000"/>
          </a:bodyPr>
          <a:lstStyle/>
          <a:p>
            <a:r>
              <a:rPr lang="el-GR" b="1" u="sng" dirty="0"/>
              <a:t>Επαγγελματική δεοντολογία </a:t>
            </a:r>
            <a:r>
              <a:rPr lang="el-GR" dirty="0"/>
              <a:t>είναι ένα σύνολο κανόνων (ή αρχών που πρέπει να τηρεί ένας εργαζόμενος, σε κάθε φάση της δουλείας του. </a:t>
            </a:r>
            <a:endParaRPr lang="el-GR" dirty="0" smtClean="0"/>
          </a:p>
          <a:p>
            <a:pPr marL="68580" indent="0">
              <a:buNone/>
            </a:pPr>
            <a:endParaRPr lang="el-GR" dirty="0"/>
          </a:p>
          <a:p>
            <a:pPr marL="68580" indent="0">
              <a:buNone/>
            </a:pPr>
            <a:r>
              <a:rPr lang="el-GR" dirty="0" smtClean="0"/>
              <a:t>Με </a:t>
            </a:r>
            <a:r>
              <a:rPr lang="el-GR" dirty="0"/>
              <a:t>πολύ απλά λόγια μπορούμε να πούμε ότι οι κανόνες αυτοί μπορεί να αφορούν</a:t>
            </a:r>
            <a:r>
              <a:rPr lang="el-GR" dirty="0" smtClean="0"/>
              <a:t>:</a:t>
            </a:r>
          </a:p>
          <a:p>
            <a:r>
              <a:rPr lang="el-GR" dirty="0" smtClean="0"/>
              <a:t>Τον </a:t>
            </a:r>
            <a:r>
              <a:rPr lang="el-GR" dirty="0"/>
              <a:t>τρόπο που εκτελεί το έργο του. </a:t>
            </a:r>
          </a:p>
          <a:p>
            <a:r>
              <a:rPr lang="el-GR" dirty="0"/>
              <a:t>Τον τρόπο με τον οποίο συμπεριφέρεται στους πελάτες του. </a:t>
            </a:r>
          </a:p>
          <a:p>
            <a:r>
              <a:rPr lang="el-GR" dirty="0"/>
              <a:t>Τον τρόπο με τον οποίο συνεργάζεται με συναδέλφους, υφιστάμενους και προϊστάμενους. </a:t>
            </a:r>
          </a:p>
          <a:p>
            <a:endParaRPr lang="el-GR" dirty="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21909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7024744" cy="1143000"/>
          </a:xfrm>
        </p:spPr>
        <p:txBody>
          <a:bodyPr/>
          <a:lstStyle/>
          <a:p>
            <a:r>
              <a:rPr lang="el-GR" dirty="0" smtClean="0"/>
              <a:t>Επαγγελματική Δεοντολογία</a:t>
            </a:r>
            <a:endParaRPr lang="el-GR" dirty="0"/>
          </a:p>
        </p:txBody>
      </p:sp>
      <p:sp>
        <p:nvSpPr>
          <p:cNvPr id="3" name="Content Placeholder 2"/>
          <p:cNvSpPr>
            <a:spLocks noGrp="1"/>
          </p:cNvSpPr>
          <p:nvPr>
            <p:ph idx="1"/>
          </p:nvPr>
        </p:nvSpPr>
        <p:spPr>
          <a:xfrm>
            <a:off x="539552" y="2060848"/>
            <a:ext cx="7848872" cy="4320480"/>
          </a:xfrm>
        </p:spPr>
        <p:txBody>
          <a:bodyPr>
            <a:normAutofit lnSpcReduction="10000"/>
          </a:bodyPr>
          <a:lstStyle/>
          <a:p>
            <a:r>
              <a:rPr lang="el-GR" dirty="0"/>
              <a:t>Οι κανόνες που οφείλει να ακολουθεί ένα εργαζόμενος </a:t>
            </a:r>
            <a:r>
              <a:rPr lang="el-GR" u="sng" dirty="0"/>
              <a:t>διακρίνονται </a:t>
            </a:r>
            <a:r>
              <a:rPr lang="el-GR" dirty="0"/>
              <a:t>σε </a:t>
            </a:r>
            <a:r>
              <a:rPr lang="el-GR" b="1" dirty="0"/>
              <a:t>καθολικούς </a:t>
            </a:r>
            <a:r>
              <a:rPr lang="el-GR" dirty="0"/>
              <a:t>και </a:t>
            </a:r>
            <a:r>
              <a:rPr lang="el-GR" b="1" dirty="0"/>
              <a:t>ειδικούς </a:t>
            </a:r>
            <a:r>
              <a:rPr lang="el-GR" dirty="0"/>
              <a:t>κανόνες επαγγελματικής δεοντολογίας. </a:t>
            </a:r>
          </a:p>
          <a:p>
            <a:r>
              <a:rPr lang="el-GR" dirty="0"/>
              <a:t>Η επαγγελματική δεοντολογία έχει σαν </a:t>
            </a:r>
            <a:r>
              <a:rPr lang="el-GR" u="sng" dirty="0"/>
              <a:t>αντικείμενο </a:t>
            </a:r>
            <a:r>
              <a:rPr lang="el-GR" dirty="0"/>
              <a:t>της αυτά που </a:t>
            </a:r>
            <a:r>
              <a:rPr lang="el-GR" b="1" dirty="0"/>
              <a:t>πρέπει να γίνονται </a:t>
            </a:r>
            <a:r>
              <a:rPr lang="el-GR" dirty="0"/>
              <a:t>«</a:t>
            </a:r>
            <a:r>
              <a:rPr lang="el-GR" b="1" dirty="0"/>
              <a:t>περί των δεόντων γενέσθαι», </a:t>
            </a:r>
            <a:r>
              <a:rPr lang="el-GR" dirty="0"/>
              <a:t>δηλαδή την τακτική που επιβάλλεται και είναι ανάγκη να ακολουθήσει καθένας όταν εκτελεί ένα έργο, μια υπηρεσία. </a:t>
            </a:r>
          </a:p>
          <a:p>
            <a:r>
              <a:rPr lang="el-GR" dirty="0"/>
              <a:t>Οι κανόνες της όμως δεν έχουν άκαμπτη ισχύ και δεν απαιτούν στρατιωτική πειθαρχεία. Βιώνονται και εφαρμόζονται μέσα σε πνεύμα πλήρους ελευθερίας.</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342416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1. Καθολικοί κανόνες Επαγγελματικής Δεοντολογίας</a:t>
            </a:r>
            <a:endParaRPr lang="el-GR" dirty="0"/>
          </a:p>
        </p:txBody>
      </p:sp>
      <p:sp>
        <p:nvSpPr>
          <p:cNvPr id="3" name="Content Placeholder 2"/>
          <p:cNvSpPr>
            <a:spLocks noGrp="1"/>
          </p:cNvSpPr>
          <p:nvPr>
            <p:ph type="subTitle" idx="1"/>
          </p:nvPr>
        </p:nvSpPr>
        <p:spPr/>
        <p:txBody>
          <a:bodyPr>
            <a:normAutofit fontScale="85000" lnSpcReduction="20000"/>
          </a:bodyPr>
          <a:lstStyle/>
          <a:p>
            <a:r>
              <a:rPr lang="el-GR" b="1" dirty="0"/>
              <a:t>Καθολικοί </a:t>
            </a:r>
            <a:r>
              <a:rPr lang="el-GR" b="1" dirty="0" smtClean="0"/>
              <a:t>κανόνες </a:t>
            </a:r>
            <a:r>
              <a:rPr lang="el-GR" b="1" dirty="0"/>
              <a:t>επαγγελματικής δεοντολογίας </a:t>
            </a:r>
            <a:r>
              <a:rPr lang="el-GR" dirty="0"/>
              <a:t>είναι αυτοί πού οφείλει να τηρεί ένα σύνολο εργαζομένων. Οι κανόνες αυτοί είναι γραπτοί, αλλά και άγραφοι.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3943924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fontScale="90000"/>
          </a:bodyPr>
          <a:lstStyle/>
          <a:p>
            <a:r>
              <a:rPr lang="el-GR" dirty="0" smtClean="0"/>
              <a:t>Γραπτοί Καθολικοί κανόνες Επαγγελματικής Δεοντολογίας</a:t>
            </a:r>
            <a:endParaRPr lang="el-GR" dirty="0"/>
          </a:p>
        </p:txBody>
      </p:sp>
      <p:sp>
        <p:nvSpPr>
          <p:cNvPr id="3" name="Content Placeholder 2"/>
          <p:cNvSpPr>
            <a:spLocks noGrp="1"/>
          </p:cNvSpPr>
          <p:nvPr>
            <p:ph idx="1"/>
          </p:nvPr>
        </p:nvSpPr>
        <p:spPr>
          <a:xfrm>
            <a:off x="539552" y="2060848"/>
            <a:ext cx="7848872" cy="4320480"/>
          </a:xfrm>
        </p:spPr>
        <p:txBody>
          <a:bodyPr>
            <a:normAutofit/>
          </a:bodyPr>
          <a:lstStyle/>
          <a:p>
            <a:r>
              <a:rPr lang="el-GR" dirty="0" smtClean="0"/>
              <a:t>Νόμοι</a:t>
            </a:r>
          </a:p>
          <a:p>
            <a:r>
              <a:rPr lang="el-GR" dirty="0" smtClean="0"/>
              <a:t>Προεδρικά διατάγματα</a:t>
            </a:r>
          </a:p>
          <a:p>
            <a:r>
              <a:rPr lang="el-GR" dirty="0" smtClean="0"/>
              <a:t>Αποφάσεις </a:t>
            </a:r>
            <a:r>
              <a:rPr lang="el-GR" dirty="0"/>
              <a:t>Ανωτάτων Δικαστηρίων </a:t>
            </a:r>
            <a:endParaRPr lang="el-GR" dirty="0" smtClean="0"/>
          </a:p>
          <a:p>
            <a:r>
              <a:rPr lang="el-GR" dirty="0" smtClean="0"/>
              <a:t>Υπουργικές Αποφάσεις</a:t>
            </a:r>
            <a:endParaRPr lang="el-GR" dirty="0"/>
          </a:p>
          <a:p>
            <a:endParaRPr lang="el-GR" dirty="0" smtClean="0"/>
          </a:p>
          <a:p>
            <a:pPr marL="68580" indent="0" algn="ctr">
              <a:buNone/>
            </a:pPr>
            <a:r>
              <a:rPr lang="el-GR" b="1" dirty="0" smtClean="0">
                <a:solidFill>
                  <a:schemeClr val="accent3"/>
                </a:solidFill>
              </a:rPr>
              <a:t>που </a:t>
            </a:r>
            <a:r>
              <a:rPr lang="el-GR" b="1" dirty="0">
                <a:solidFill>
                  <a:schemeClr val="accent3"/>
                </a:solidFill>
              </a:rPr>
              <a:t>συγκροτούν το λεγόμενο «Εθνικό» </a:t>
            </a:r>
            <a:r>
              <a:rPr lang="el-GR" b="1" dirty="0" smtClean="0">
                <a:solidFill>
                  <a:schemeClr val="accent3"/>
                </a:solidFill>
              </a:rPr>
              <a:t>ή προκειμένου </a:t>
            </a:r>
            <a:r>
              <a:rPr lang="el-GR" b="1" dirty="0">
                <a:solidFill>
                  <a:schemeClr val="accent3"/>
                </a:solidFill>
              </a:rPr>
              <a:t>για την Ευρωπαϊκή Ένωση «Κοινοτικό Δίκαιο».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72130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fontScale="90000"/>
          </a:bodyPr>
          <a:lstStyle/>
          <a:p>
            <a:r>
              <a:rPr lang="el-GR" dirty="0" smtClean="0"/>
              <a:t>Γραπτοί Καθολικοί κανόνες Επαγγελματικής Δεοντολογίας</a:t>
            </a:r>
            <a:endParaRPr lang="el-GR" dirty="0"/>
          </a:p>
        </p:txBody>
      </p:sp>
      <p:sp>
        <p:nvSpPr>
          <p:cNvPr id="3" name="Content Placeholder 2"/>
          <p:cNvSpPr>
            <a:spLocks noGrp="1"/>
          </p:cNvSpPr>
          <p:nvPr>
            <p:ph idx="1"/>
          </p:nvPr>
        </p:nvSpPr>
        <p:spPr>
          <a:xfrm>
            <a:off x="539552" y="2060848"/>
            <a:ext cx="7848872" cy="4320480"/>
          </a:xfrm>
        </p:spPr>
        <p:txBody>
          <a:bodyPr>
            <a:normAutofit fontScale="92500" lnSpcReduction="20000"/>
          </a:bodyPr>
          <a:lstStyle/>
          <a:p>
            <a:pPr marL="68580" indent="0">
              <a:buNone/>
            </a:pPr>
            <a:r>
              <a:rPr lang="el-GR" dirty="0"/>
              <a:t>Παραδείγματα τέτοιων κανόνων είναι: </a:t>
            </a:r>
          </a:p>
          <a:p>
            <a:r>
              <a:rPr lang="el-GR" dirty="0" smtClean="0"/>
              <a:t>Η </a:t>
            </a:r>
            <a:r>
              <a:rPr lang="el-GR" dirty="0"/>
              <a:t>υποχρέωση του εργαζόμενου -επαγγελματία να λάβει και να ανανεώνει την άδεια εξασκήσεως επαγγέλματος, όταν αυτό προβλέπεται, για να ασκήσει το επάγγελμα. </a:t>
            </a:r>
          </a:p>
          <a:p>
            <a:r>
              <a:rPr lang="el-GR" dirty="0" smtClean="0"/>
              <a:t>Η </a:t>
            </a:r>
            <a:r>
              <a:rPr lang="el-GR" dirty="0"/>
              <a:t>υποχρέωση του εργαζόμενου- επαγγελματία να δηλώνει την οικονομική του δραστηριότητα, αν πρόκειται για αυτοαπασχολούμενο εργαζόμενο, στις φορολογικές αρχές (Εφορία). Ταυτόχρονα οφείλει να δηλώνει κάθε φορά τα πραγματικά οικονομικά στοιχεία που αφορούν την εργασία του. </a:t>
            </a:r>
          </a:p>
          <a:p>
            <a:r>
              <a:rPr lang="el-GR" dirty="0" smtClean="0"/>
              <a:t>Η </a:t>
            </a:r>
            <a:r>
              <a:rPr lang="el-GR" dirty="0"/>
              <a:t>υποχρέωση του εργαζόμενου - επαγγελματία να δηλώσει, στον αντίστοιχο οργανισμό Κοινωνικής Ασφάλισης (π.χ. ΙΚΑ.), την απασχόληση άλλων εργαζομένων.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320031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fontScale="90000"/>
          </a:bodyPr>
          <a:lstStyle/>
          <a:p>
            <a:r>
              <a:rPr lang="el-GR" dirty="0" smtClean="0"/>
              <a:t>Άγραφοι Καθολικοί κανόνες Επαγγελματικής Δεοντολογίας</a:t>
            </a:r>
            <a:endParaRPr lang="el-GR" dirty="0"/>
          </a:p>
        </p:txBody>
      </p:sp>
      <p:sp>
        <p:nvSpPr>
          <p:cNvPr id="3" name="Content Placeholder 2"/>
          <p:cNvSpPr>
            <a:spLocks noGrp="1"/>
          </p:cNvSpPr>
          <p:nvPr>
            <p:ph idx="1"/>
          </p:nvPr>
        </p:nvSpPr>
        <p:spPr>
          <a:xfrm>
            <a:off x="539552" y="1700808"/>
            <a:ext cx="7848872" cy="4680520"/>
          </a:xfrm>
        </p:spPr>
        <p:txBody>
          <a:bodyPr>
            <a:normAutofit fontScale="92500" lnSpcReduction="20000"/>
          </a:bodyPr>
          <a:lstStyle/>
          <a:p>
            <a:endParaRPr lang="el-GR" dirty="0"/>
          </a:p>
          <a:p>
            <a:pPr marL="68580" indent="0">
              <a:buNone/>
            </a:pPr>
            <a:r>
              <a:rPr lang="el-GR" b="1" u="sng" dirty="0"/>
              <a:t>Άγραφοι </a:t>
            </a:r>
            <a:r>
              <a:rPr lang="el-GR" u="sng" dirty="0"/>
              <a:t>κανόνες </a:t>
            </a:r>
            <a:r>
              <a:rPr lang="el-GR" dirty="0"/>
              <a:t>είναι αυτοί που δεν έχουν θεσπιστεί, αλλά γίνονται ή πρέπει να γίνονται σεβαστοί από κάθε εργαζόμενο. </a:t>
            </a:r>
            <a:endParaRPr lang="el-GR" dirty="0" smtClean="0"/>
          </a:p>
          <a:p>
            <a:pPr marL="68580" indent="0">
              <a:buNone/>
            </a:pPr>
            <a:r>
              <a:rPr lang="el-GR" dirty="0" smtClean="0"/>
              <a:t>Παραδείγματα </a:t>
            </a:r>
            <a:r>
              <a:rPr lang="el-GR" dirty="0"/>
              <a:t>τέτοιων κανόνων είναι: </a:t>
            </a:r>
          </a:p>
          <a:p>
            <a:r>
              <a:rPr lang="el-GR" dirty="0" smtClean="0"/>
              <a:t>Ο </a:t>
            </a:r>
            <a:r>
              <a:rPr lang="el-GR" dirty="0"/>
              <a:t>σεβασμός στην εργασία κάθε εργαζόμενου. Αυτό πρακτικά, σημαίνει ότι πρέπει να θεωρούμε κάθε εργασία και αντίστοιχα κάθε εργαζόμενο το ίδιο τουλάχιστον αξιοπρεπή με τη δική μας. </a:t>
            </a:r>
          </a:p>
          <a:p>
            <a:r>
              <a:rPr lang="el-GR" dirty="0" smtClean="0"/>
              <a:t>Ο </a:t>
            </a:r>
            <a:r>
              <a:rPr lang="el-GR" dirty="0"/>
              <a:t>σεβασμός στο «συνάδελφο» που σημαίνει τη μη συκοφάντησή του, τη μη διαβολή του, τη μη υπονόμευση της εργασίας του </a:t>
            </a:r>
            <a:r>
              <a:rPr lang="el-GR" dirty="0" err="1"/>
              <a:t>κ.λ.π</a:t>
            </a:r>
            <a:r>
              <a:rPr lang="el-GR" dirty="0"/>
              <a:t>.. Αυτό περιλαμβάνει από ένα «καλό λόγο» που πρέπει να έχουμε για τους συναδέλφους μας, ακόμα και αν εργαζόμαστε ανταγωνιστικά, μέχρι την προστασία του μόχθου τους στον εργασιακό μας χώρο.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87851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566</TotalTime>
  <Words>642</Words>
  <Application>Microsoft Office PowerPoint</Application>
  <PresentationFormat>On-screen Show (4:3)</PresentationFormat>
  <Paragraphs>78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Δεοντολογία Επαγγέλματος</vt:lpstr>
      <vt:lpstr>Περίγραμμα Μαθήματος</vt:lpstr>
      <vt:lpstr>Περίγραμμα Μαθήματος</vt:lpstr>
      <vt:lpstr>Επαγγελματική Δεοντολογία</vt:lpstr>
      <vt:lpstr>Επαγγελματική Δεοντολογία</vt:lpstr>
      <vt:lpstr>1. Καθολικοί κανόνες Επαγγελματικής Δεοντολογίας</vt:lpstr>
      <vt:lpstr>Γραπτοί Καθολικοί κανόνες Επαγγελματικής Δεοντολογίας</vt:lpstr>
      <vt:lpstr>Γραπτοί Καθολικοί κανόνες Επαγγελματικής Δεοντολογίας</vt:lpstr>
      <vt:lpstr>Άγραφοι Καθολικοί κανόνες Επαγγελματικής Δεοντολογίας</vt:lpstr>
      <vt:lpstr>Άγραφοι Καθολικοί κανόνες Επαγγελματικής Δεοντολογίας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22</cp:revision>
  <dcterms:created xsi:type="dcterms:W3CDTF">2012-09-30T07:45:10Z</dcterms:created>
  <dcterms:modified xsi:type="dcterms:W3CDTF">2012-10-04T13:02:07Z</dcterms:modified>
</cp:coreProperties>
</file>