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67" r:id="rId2"/>
    <p:sldId id="269" r:id="rId3"/>
    <p:sldId id="270" r:id="rId4"/>
    <p:sldId id="271" r:id="rId5"/>
    <p:sldId id="288"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7" r:id="rId19"/>
    <p:sldId id="284" r:id="rId20"/>
    <p:sldId id="286" r:id="rId21"/>
    <p:sldId id="285"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8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3DC44A-2755-4292-A4E0-9A153FE88E3E}" type="datetimeFigureOut">
              <a:rPr lang="el-GR" smtClean="0"/>
              <a:t>4/10/2012</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D244B6-3C7F-4EDA-B0F6-82AF4C76F896}" type="slidenum">
              <a:rPr lang="el-GR" smtClean="0"/>
              <a:t>‹#›</a:t>
            </a:fld>
            <a:endParaRPr lang="el-GR"/>
          </a:p>
        </p:txBody>
      </p:sp>
    </p:spTree>
    <p:extLst>
      <p:ext uri="{BB962C8B-B14F-4D97-AF65-F5344CB8AC3E}">
        <p14:creationId xmlns:p14="http://schemas.microsoft.com/office/powerpoint/2010/main" val="2137447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0909669-7A1E-4D0B-84E0-4F77395478F7}" type="datetime1">
              <a:rPr lang="el-GR" smtClean="0"/>
              <a:t>4/10/2012</a:t>
            </a:fld>
            <a:endParaRPr lang="el-G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5B00922-6550-4DFB-9502-F7C4841AFA2B}" type="slidenum">
              <a:rPr lang="el-GR" smtClean="0"/>
              <a:t>‹#›</a:t>
            </a:fld>
            <a:endParaRPr lang="el-G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526452-100A-4355-88BB-DA433801A6BB}" type="datetime1">
              <a:rPr lang="el-GR" smtClean="0"/>
              <a:t>4/10/2012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9D33-96EE-4F6E-9024-8D14274BBB8B}" type="datetime1">
              <a:rPr lang="el-GR" smtClean="0"/>
              <a:t>4/10/2012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A31187-0655-4747-8D2C-D265A5BDD9E7}" type="datetime1">
              <a:rPr lang="el-GR" smtClean="0"/>
              <a:t>4/10/2012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3515D8-B745-4E89-9DC2-CFC9D225E313}" type="datetime1">
              <a:rPr lang="el-GR" smtClean="0"/>
              <a:t>4/10/2012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3AC20B7-0AED-40E3-B6B0-7B7D0F2769B2}" type="datetime1">
              <a:rPr lang="el-GR" smtClean="0"/>
              <a:t>4/10/2012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3C5AD40-682A-4648-B176-15A88CC52148}" type="datetime1">
              <a:rPr lang="el-GR" smtClean="0"/>
              <a:t>4/10/2012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240EBB-BB3C-4D15-9A47-AF80B2282EFF}" type="datetime1">
              <a:rPr lang="el-GR" smtClean="0"/>
              <a:t>4/10/2012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49DE8C-939D-402B-AB28-839C32D3E863}" type="datetime1">
              <a:rPr lang="el-GR" smtClean="0"/>
              <a:t>4/10/2012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CF3400F-E76B-4DAD-A6F9-BC4BF8FA368B}" type="datetime1">
              <a:rPr lang="el-GR" smtClean="0"/>
              <a:t>4/10/2012</a:t>
            </a:fld>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F9E0D1-51E8-484C-9039-1DE2F0D1D1FF}" type="datetime1">
              <a:rPr lang="el-GR" smtClean="0"/>
              <a:t>4/10/2012</a:t>
            </a:fld>
            <a:endParaRPr lang="el-G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A19F8E0-D357-4549-9173-BD275861BD6C}" type="datetime1">
              <a:rPr lang="el-GR" smtClean="0"/>
              <a:t>4/10/2012</a:t>
            </a:fld>
            <a:endParaRPr lang="el-G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5B00922-6550-4DFB-9502-F7C4841AFA2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3365" y="2708476"/>
            <a:ext cx="3511043" cy="1702160"/>
          </a:xfrm>
        </p:spPr>
        <p:txBody>
          <a:bodyPr>
            <a:normAutofit fontScale="90000"/>
          </a:bodyPr>
          <a:lstStyle/>
          <a:p>
            <a:r>
              <a:rPr lang="el-GR" dirty="0" smtClean="0"/>
              <a:t>2. Ειδικοί κανόνες Επαγγελματικής Δεοντολογίας</a:t>
            </a:r>
            <a:endParaRPr lang="el-GR" dirty="0"/>
          </a:p>
        </p:txBody>
      </p:sp>
      <p:sp>
        <p:nvSpPr>
          <p:cNvPr id="3" name="Content Placeholder 2"/>
          <p:cNvSpPr>
            <a:spLocks noGrp="1"/>
          </p:cNvSpPr>
          <p:nvPr>
            <p:ph type="subTitle" idx="1"/>
          </p:nvPr>
        </p:nvSpPr>
        <p:spPr/>
        <p:txBody>
          <a:bodyPr>
            <a:normAutofit fontScale="85000" lnSpcReduction="20000"/>
          </a:bodyPr>
          <a:lstStyle/>
          <a:p>
            <a:r>
              <a:rPr lang="el-GR" b="1" u="sng" dirty="0"/>
              <a:t>Ειδικοί κανόνες </a:t>
            </a:r>
            <a:r>
              <a:rPr lang="el-GR" dirty="0"/>
              <a:t>επαγγελματικής δεοντολογίας είναι εξειδικευμένοι κανόνες για κάθε ειδικότητα, όπως είναι οι γιατροί, οι νοσηλευτές, οι δικηγόροι, οι μηχανικοί, οι γεωπόνοι, </a:t>
            </a:r>
            <a:r>
              <a:rPr lang="el-GR" dirty="0" err="1"/>
              <a:t>κ.ο.κ</a:t>
            </a:r>
            <a:r>
              <a:rPr lang="el-GR" dirty="0"/>
              <a:t>. </a:t>
            </a:r>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a:t>
            </a:fld>
            <a:endParaRPr lang="el-GR"/>
          </a:p>
        </p:txBody>
      </p:sp>
    </p:spTree>
    <p:extLst>
      <p:ext uri="{BB962C8B-B14F-4D97-AF65-F5344CB8AC3E}">
        <p14:creationId xmlns:p14="http://schemas.microsoft.com/office/powerpoint/2010/main" val="35437401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024744" cy="1143000"/>
          </a:xfrm>
        </p:spPr>
        <p:txBody>
          <a:bodyPr>
            <a:normAutofit/>
          </a:bodyPr>
          <a:lstStyle/>
          <a:p>
            <a:r>
              <a:rPr lang="el-GR" dirty="0"/>
              <a:t>Γενικά ηθικά </a:t>
            </a:r>
            <a:r>
              <a:rPr lang="el-GR" dirty="0" smtClean="0"/>
              <a:t>καθήκοντα</a:t>
            </a:r>
            <a:endParaRPr lang="el-GR" dirty="0"/>
          </a:p>
        </p:txBody>
      </p:sp>
      <p:sp>
        <p:nvSpPr>
          <p:cNvPr id="3" name="Content Placeholder 2"/>
          <p:cNvSpPr>
            <a:spLocks noGrp="1"/>
          </p:cNvSpPr>
          <p:nvPr>
            <p:ph idx="1"/>
          </p:nvPr>
        </p:nvSpPr>
        <p:spPr>
          <a:xfrm>
            <a:off x="539552" y="1916832"/>
            <a:ext cx="7848872" cy="4680520"/>
          </a:xfrm>
        </p:spPr>
        <p:txBody>
          <a:bodyPr>
            <a:normAutofit fontScale="92500"/>
          </a:bodyPr>
          <a:lstStyle/>
          <a:p>
            <a:r>
              <a:rPr lang="el-GR" sz="2600" b="1" dirty="0"/>
              <a:t>Αποφυγή πρόκλησης βλάβης στους άλλους </a:t>
            </a:r>
            <a:endParaRPr lang="el-GR" sz="2600" dirty="0"/>
          </a:p>
          <a:p>
            <a:pPr lvl="1"/>
            <a:r>
              <a:rPr lang="el-GR" dirty="0" smtClean="0"/>
              <a:t>Με </a:t>
            </a:r>
            <a:r>
              <a:rPr lang="el-GR" dirty="0"/>
              <a:t>σκοπό την ελαχιστοποίηση της έμμεσης βλάβης στους άλλους, οι επαγγελματίες στο χώρο των υπολογιστών, πρέπει να ελαχιστοποιούν τους «κακούς χειρισμούς» , εφαρμόζοντας τις γενικές αποδεκτές προδιαγραφές για τη σχεδίαση και έλεγχο υπολογιστικών συστημάτων</a:t>
            </a:r>
            <a:r>
              <a:rPr lang="el-GR" dirty="0" smtClean="0"/>
              <a:t>.</a:t>
            </a:r>
          </a:p>
          <a:p>
            <a:pPr lvl="1"/>
            <a:r>
              <a:rPr lang="el-GR" dirty="0" smtClean="0"/>
              <a:t> </a:t>
            </a:r>
            <a:r>
              <a:rPr lang="el-GR" dirty="0"/>
              <a:t>Επιπλέον είναι συχνά αναγκαίο να </a:t>
            </a:r>
            <a:r>
              <a:rPr lang="el-GR" b="1" dirty="0"/>
              <a:t>εκτιμώνται οι κοινωνικές συνέπειες</a:t>
            </a:r>
            <a:r>
              <a:rPr lang="el-GR" dirty="0"/>
              <a:t> όταν τα (υπολογιστικά-</a:t>
            </a:r>
            <a:r>
              <a:rPr lang="el-GR" dirty="0" err="1"/>
              <a:t>ρομποτικ</a:t>
            </a:r>
            <a:r>
              <a:rPr lang="el-GR" dirty="0"/>
              <a:t>ά) συστήματα </a:t>
            </a:r>
            <a:r>
              <a:rPr lang="el-GR" b="1" dirty="0"/>
              <a:t>προκαλούν σοβαρές βλάβες </a:t>
            </a:r>
            <a:r>
              <a:rPr lang="el-GR" dirty="0"/>
              <a:t>στους άλλους. Αν τα χαρακτηριστικά του συστήματος δεν παρουσιάζονται καλά στους χρήστες, συνεργάτες, επιβλέποντες, τότε ο συγκεκριμένος επαγγελματίας είναι υπεύθυνος για οποιαδήποτε ζημία. </a:t>
            </a:r>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10</a:t>
            </a:fld>
            <a:endParaRPr lang="el-GR"/>
          </a:p>
        </p:txBody>
      </p:sp>
    </p:spTree>
    <p:extLst>
      <p:ext uri="{BB962C8B-B14F-4D97-AF65-F5344CB8AC3E}">
        <p14:creationId xmlns:p14="http://schemas.microsoft.com/office/powerpoint/2010/main" val="3387584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024744" cy="1143000"/>
          </a:xfrm>
        </p:spPr>
        <p:txBody>
          <a:bodyPr>
            <a:normAutofit/>
          </a:bodyPr>
          <a:lstStyle/>
          <a:p>
            <a:r>
              <a:rPr lang="el-GR" dirty="0"/>
              <a:t>Γενικά ηθικά </a:t>
            </a:r>
            <a:r>
              <a:rPr lang="el-GR" dirty="0" smtClean="0"/>
              <a:t>καθήκοντα</a:t>
            </a:r>
            <a:endParaRPr lang="el-GR" dirty="0"/>
          </a:p>
        </p:txBody>
      </p:sp>
      <p:sp>
        <p:nvSpPr>
          <p:cNvPr id="3" name="Content Placeholder 2"/>
          <p:cNvSpPr>
            <a:spLocks noGrp="1"/>
          </p:cNvSpPr>
          <p:nvPr>
            <p:ph idx="1"/>
          </p:nvPr>
        </p:nvSpPr>
        <p:spPr>
          <a:xfrm>
            <a:off x="539552" y="1916832"/>
            <a:ext cx="7848872" cy="4680520"/>
          </a:xfrm>
        </p:spPr>
        <p:txBody>
          <a:bodyPr>
            <a:normAutofit fontScale="92500" lnSpcReduction="10000"/>
          </a:bodyPr>
          <a:lstStyle/>
          <a:p>
            <a:r>
              <a:rPr lang="el-GR" sz="2600" b="1" dirty="0"/>
              <a:t>Αποφυγή πρόκλησης βλάβης στους άλλους </a:t>
            </a:r>
            <a:endParaRPr lang="el-GR" sz="2600" dirty="0"/>
          </a:p>
          <a:p>
            <a:pPr lvl="1"/>
            <a:r>
              <a:rPr lang="el-GR" dirty="0" smtClean="0"/>
              <a:t>Στο </a:t>
            </a:r>
            <a:r>
              <a:rPr lang="el-GR" dirty="0"/>
              <a:t>χώρο εργασίας ο επαγγελματίας έχει την επιπρόσθετη υποχρέωση να αναφέρει (στους υπεύθυνους) οποιεσδήποτε </a:t>
            </a:r>
            <a:r>
              <a:rPr lang="el-GR" b="1" dirty="0"/>
              <a:t>ενδείξεις πιθανών κινδύνων που μπορεί να προκαλέσουν σοβαρή προσωπική ή κοινωνική βλάβη. </a:t>
            </a:r>
            <a:endParaRPr lang="el-GR" b="1" dirty="0" smtClean="0"/>
          </a:p>
          <a:p>
            <a:pPr lvl="1"/>
            <a:r>
              <a:rPr lang="el-GR" dirty="0" smtClean="0"/>
              <a:t>Αν </a:t>
            </a:r>
            <a:r>
              <a:rPr lang="el-GR" dirty="0"/>
              <a:t>κάποιος υπεύθυνος δεν δράσει ώστε να αποτρέψει ή να περιορίσει τέτοιους κινδύνους τότε φέρει την ευθύνη. </a:t>
            </a:r>
            <a:endParaRPr lang="el-GR" dirty="0" smtClean="0"/>
          </a:p>
          <a:p>
            <a:pPr lvl="1"/>
            <a:r>
              <a:rPr lang="el-GR" dirty="0" smtClean="0"/>
              <a:t>Επίσης </a:t>
            </a:r>
            <a:r>
              <a:rPr lang="el-GR" dirty="0"/>
              <a:t>ανακριβείς-συγκεχυμένες αναφορές για πιθανούς κινδύνους μπορεί (αυτές οι ίδιες) να προκαλέσουν βλάβη. Πριν την αναφορά (από τον επαγγελματία) πιθανών κινδύνων λόγω παραβιάσεων στο χώρο εργασίας, πρέπει να εκτιμώνται σφαιρικά όλες οι σχετικές εκδοχές</a:t>
            </a:r>
            <a:r>
              <a:rPr lang="el-GR" b="1" dirty="0"/>
              <a:t>. Σε τέτοιες περιπτώσεις προτείνεται (από τον κώδικα) ότι είναι ενδεδειγμένο να ζητούνται συμβουλές από άλλους επαγγελματίες. </a:t>
            </a:r>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11</a:t>
            </a:fld>
            <a:endParaRPr lang="el-GR"/>
          </a:p>
        </p:txBody>
      </p:sp>
    </p:spTree>
    <p:extLst>
      <p:ext uri="{BB962C8B-B14F-4D97-AF65-F5344CB8AC3E}">
        <p14:creationId xmlns:p14="http://schemas.microsoft.com/office/powerpoint/2010/main" val="2110713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024744" cy="1143000"/>
          </a:xfrm>
        </p:spPr>
        <p:txBody>
          <a:bodyPr>
            <a:normAutofit/>
          </a:bodyPr>
          <a:lstStyle/>
          <a:p>
            <a:r>
              <a:rPr lang="el-GR" dirty="0"/>
              <a:t>Γενικά ηθικά </a:t>
            </a:r>
            <a:r>
              <a:rPr lang="el-GR" dirty="0" smtClean="0"/>
              <a:t>καθήκοντα</a:t>
            </a:r>
            <a:endParaRPr lang="el-GR" dirty="0"/>
          </a:p>
        </p:txBody>
      </p:sp>
      <p:sp>
        <p:nvSpPr>
          <p:cNvPr id="3" name="Content Placeholder 2"/>
          <p:cNvSpPr>
            <a:spLocks noGrp="1"/>
          </p:cNvSpPr>
          <p:nvPr>
            <p:ph idx="1"/>
          </p:nvPr>
        </p:nvSpPr>
        <p:spPr>
          <a:xfrm>
            <a:off x="539552" y="1916832"/>
            <a:ext cx="7848872" cy="4680520"/>
          </a:xfrm>
        </p:spPr>
        <p:txBody>
          <a:bodyPr>
            <a:normAutofit lnSpcReduction="10000"/>
          </a:bodyPr>
          <a:lstStyle/>
          <a:p>
            <a:r>
              <a:rPr lang="el-GR" b="1" dirty="0"/>
              <a:t>Τιμιότητα και εμπιστοσύνη</a:t>
            </a:r>
            <a:endParaRPr lang="el-GR" b="1" dirty="0" smtClean="0"/>
          </a:p>
          <a:p>
            <a:pPr lvl="1"/>
            <a:r>
              <a:rPr lang="el-GR" dirty="0" smtClean="0"/>
              <a:t>Η </a:t>
            </a:r>
            <a:r>
              <a:rPr lang="el-GR" dirty="0"/>
              <a:t>τιμιότητα είναι μία ουσιαστική συνιστώσα της εμπιστοσύνης. </a:t>
            </a:r>
            <a:r>
              <a:rPr lang="el-GR" b="1" dirty="0"/>
              <a:t>Χωρίς την εμπιστοσύνη ένας οργανισμός ατόμων (μια ένωση) δεν μπορεί να λειτουργήσει αποτελεσματικά. </a:t>
            </a:r>
            <a:endParaRPr lang="el-GR" b="1" dirty="0" smtClean="0"/>
          </a:p>
          <a:p>
            <a:pPr lvl="1"/>
            <a:r>
              <a:rPr lang="el-GR" dirty="0" smtClean="0"/>
              <a:t>Ο </a:t>
            </a:r>
            <a:r>
              <a:rPr lang="el-GR" dirty="0"/>
              <a:t>τίμιος επαγγελματίας </a:t>
            </a:r>
            <a:r>
              <a:rPr lang="el-GR" b="1" dirty="0"/>
              <a:t>δεν θα κάνει ψευδείς ή παραπλανητικές δηλώσεις σε σχέση με το υπολογιστικό σύστημα, αλλά θα φανερώσει ολοκληρωμένα όλους τους περιορισμούς (δυνατότητες) και προβλήματα του συστήματος. </a:t>
            </a:r>
          </a:p>
          <a:p>
            <a:pPr lvl="1"/>
            <a:r>
              <a:rPr lang="el-GR" dirty="0"/>
              <a:t>Ένας επαγγελματίας έχει το καθήκον να είναι τίμιος σχετικά με τα προσόντα του ακόμη και σε οποιεσδήποτε περιστάσεις που ίσως οδηγήσουν σε σύγκρουση συμφερόντων. </a:t>
            </a:r>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12</a:t>
            </a:fld>
            <a:endParaRPr lang="el-GR"/>
          </a:p>
        </p:txBody>
      </p:sp>
    </p:spTree>
    <p:extLst>
      <p:ext uri="{BB962C8B-B14F-4D97-AF65-F5344CB8AC3E}">
        <p14:creationId xmlns:p14="http://schemas.microsoft.com/office/powerpoint/2010/main" val="1776495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024744" cy="1143000"/>
          </a:xfrm>
        </p:spPr>
        <p:txBody>
          <a:bodyPr>
            <a:normAutofit/>
          </a:bodyPr>
          <a:lstStyle/>
          <a:p>
            <a:r>
              <a:rPr lang="el-GR" dirty="0"/>
              <a:t>Γενικά ηθικά </a:t>
            </a:r>
            <a:r>
              <a:rPr lang="el-GR" dirty="0" smtClean="0"/>
              <a:t>καθήκοντα</a:t>
            </a:r>
            <a:endParaRPr lang="el-GR" dirty="0"/>
          </a:p>
        </p:txBody>
      </p:sp>
      <p:sp>
        <p:nvSpPr>
          <p:cNvPr id="3" name="Content Placeholder 2"/>
          <p:cNvSpPr>
            <a:spLocks noGrp="1"/>
          </p:cNvSpPr>
          <p:nvPr>
            <p:ph idx="1"/>
          </p:nvPr>
        </p:nvSpPr>
        <p:spPr>
          <a:xfrm>
            <a:off x="539552" y="1916832"/>
            <a:ext cx="7848872" cy="4680520"/>
          </a:xfrm>
        </p:spPr>
        <p:txBody>
          <a:bodyPr>
            <a:normAutofit/>
          </a:bodyPr>
          <a:lstStyle/>
          <a:p>
            <a:r>
              <a:rPr lang="el-GR" b="1" dirty="0" smtClean="0"/>
              <a:t>Δικαιοσύνη και Αμεροληψία</a:t>
            </a:r>
          </a:p>
          <a:p>
            <a:pPr lvl="1"/>
            <a:r>
              <a:rPr lang="el-GR" dirty="0"/>
              <a:t>Οι αξίες της ισότητας, της ανεκτικότητας, της εκτίμησης προς τους άλλους και η αρχή της απονομής της δικαιοσύνης χαρακτηρίζει αυτό το καθήκον</a:t>
            </a:r>
            <a:r>
              <a:rPr lang="el-GR" dirty="0" smtClean="0"/>
              <a:t>.</a:t>
            </a:r>
          </a:p>
          <a:p>
            <a:pPr lvl="1"/>
            <a:r>
              <a:rPr lang="el-GR" b="1" dirty="0" smtClean="0"/>
              <a:t> </a:t>
            </a:r>
            <a:r>
              <a:rPr lang="el-GR" b="1" dirty="0"/>
              <a:t>Διάκριση λόγω φυλής, φύλου, θρησκείας, ηλικίας, αναπηρίας, εθνικότητας ή άλλων βασικών παραγόντων, είναι μια ρητή παραβίαση της πολιτικής της ένωσης και δεν υπάρχει ανεκτικότητα στα θέματα αυτά. </a:t>
            </a:r>
            <a:endParaRPr lang="el-GR" b="1" dirty="0" smtClean="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13</a:t>
            </a:fld>
            <a:endParaRPr lang="el-GR"/>
          </a:p>
        </p:txBody>
      </p:sp>
    </p:spTree>
    <p:extLst>
      <p:ext uri="{BB962C8B-B14F-4D97-AF65-F5344CB8AC3E}">
        <p14:creationId xmlns:p14="http://schemas.microsoft.com/office/powerpoint/2010/main" val="1402939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024744" cy="1143000"/>
          </a:xfrm>
        </p:spPr>
        <p:txBody>
          <a:bodyPr>
            <a:normAutofit/>
          </a:bodyPr>
          <a:lstStyle/>
          <a:p>
            <a:r>
              <a:rPr lang="el-GR" dirty="0"/>
              <a:t>Γενικά ηθικά </a:t>
            </a:r>
            <a:r>
              <a:rPr lang="el-GR" dirty="0" smtClean="0"/>
              <a:t>καθήκοντα</a:t>
            </a:r>
            <a:endParaRPr lang="el-GR" dirty="0"/>
          </a:p>
        </p:txBody>
      </p:sp>
      <p:sp>
        <p:nvSpPr>
          <p:cNvPr id="3" name="Content Placeholder 2"/>
          <p:cNvSpPr>
            <a:spLocks noGrp="1"/>
          </p:cNvSpPr>
          <p:nvPr>
            <p:ph idx="1"/>
          </p:nvPr>
        </p:nvSpPr>
        <p:spPr>
          <a:xfrm>
            <a:off x="539552" y="1916832"/>
            <a:ext cx="7848872" cy="4680520"/>
          </a:xfrm>
        </p:spPr>
        <p:txBody>
          <a:bodyPr>
            <a:normAutofit fontScale="92500" lnSpcReduction="20000"/>
          </a:bodyPr>
          <a:lstStyle/>
          <a:p>
            <a:r>
              <a:rPr lang="el-GR" sz="2600" b="1" dirty="0" smtClean="0"/>
              <a:t>Δικαιοσύνη και Αμεροληψία</a:t>
            </a:r>
          </a:p>
          <a:p>
            <a:pPr lvl="1"/>
            <a:r>
              <a:rPr lang="el-GR" dirty="0"/>
              <a:t>Αδικίες μεταξύ διαφορετικών ομάδων του κόσμου μπορούν να προέλθουν από τη κακή χρήση της πληροφορίας και της τεχνολογίας. </a:t>
            </a:r>
            <a:endParaRPr lang="el-GR" dirty="0" smtClean="0"/>
          </a:p>
          <a:p>
            <a:pPr lvl="1"/>
            <a:r>
              <a:rPr lang="el-GR" dirty="0" smtClean="0"/>
              <a:t>Σε </a:t>
            </a:r>
            <a:r>
              <a:rPr lang="el-GR" dirty="0"/>
              <a:t>μια δίκαιη κοινωνία, όλα τα άτομα θα πρέπει να έχουν την ευκαιρία της άμεσης συμμετοχής στα οφέλη από τη χρήση των υπολογιστών ανεξάρτητα από τη φυλή, φύλο, θρησκεία, ηλικία, αναπηρία, εθνικότητα ή άλλους παρόμοιους συντελεστές. </a:t>
            </a:r>
            <a:endParaRPr lang="el-GR" dirty="0" smtClean="0"/>
          </a:p>
          <a:p>
            <a:pPr lvl="1"/>
            <a:r>
              <a:rPr lang="el-GR" b="1" dirty="0" smtClean="0"/>
              <a:t>Βέβαια </a:t>
            </a:r>
            <a:r>
              <a:rPr lang="el-GR" b="1" dirty="0"/>
              <a:t>τα ιδεώδη αυτά (ισότητα ανεξάρτητα από φυλή, φύλο, θρησκεία, ηλικία, αναπηρία, εθνικότητα) δεν δικαιολογούν μη εξουσιοδοτημένη χρήση των πληροφοριών που εμπεριέχονται σε ένα υπολογιστικό σύστημα ούτε παρέχουν </a:t>
            </a:r>
            <a:r>
              <a:rPr lang="el-GR" b="1" dirty="0" smtClean="0"/>
              <a:t>μια </a:t>
            </a:r>
            <a:r>
              <a:rPr lang="el-GR" b="1" dirty="0"/>
              <a:t>επαρκή βάση για παραβίαση κάποιων άλλων ηθικών καθηκόντων του κώδικα αυτού. </a:t>
            </a:r>
            <a:endParaRPr lang="el-GR" b="1" dirty="0" smtClean="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14</a:t>
            </a:fld>
            <a:endParaRPr lang="el-GR"/>
          </a:p>
        </p:txBody>
      </p:sp>
    </p:spTree>
    <p:extLst>
      <p:ext uri="{BB962C8B-B14F-4D97-AF65-F5344CB8AC3E}">
        <p14:creationId xmlns:p14="http://schemas.microsoft.com/office/powerpoint/2010/main" val="2123917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024744" cy="1143000"/>
          </a:xfrm>
        </p:spPr>
        <p:txBody>
          <a:bodyPr>
            <a:normAutofit/>
          </a:bodyPr>
          <a:lstStyle/>
          <a:p>
            <a:r>
              <a:rPr lang="el-GR" dirty="0"/>
              <a:t>Γενικά ηθικά </a:t>
            </a:r>
            <a:r>
              <a:rPr lang="el-GR" dirty="0" smtClean="0"/>
              <a:t>καθήκοντα</a:t>
            </a:r>
            <a:endParaRPr lang="el-GR" dirty="0"/>
          </a:p>
        </p:txBody>
      </p:sp>
      <p:sp>
        <p:nvSpPr>
          <p:cNvPr id="3" name="Content Placeholder 2"/>
          <p:cNvSpPr>
            <a:spLocks noGrp="1"/>
          </p:cNvSpPr>
          <p:nvPr>
            <p:ph idx="1"/>
          </p:nvPr>
        </p:nvSpPr>
        <p:spPr>
          <a:xfrm>
            <a:off x="539552" y="1916832"/>
            <a:ext cx="7848872" cy="4680520"/>
          </a:xfrm>
        </p:spPr>
        <p:txBody>
          <a:bodyPr>
            <a:normAutofit fontScale="92500"/>
          </a:bodyPr>
          <a:lstStyle/>
          <a:p>
            <a:r>
              <a:rPr lang="el-GR" sz="2600" b="1" dirty="0" smtClean="0"/>
              <a:t>Ιδιοκτησία και </a:t>
            </a:r>
            <a:r>
              <a:rPr lang="el-GR" sz="2600" b="1" dirty="0"/>
              <a:t>πνευματικά δικαιώματα </a:t>
            </a:r>
            <a:r>
              <a:rPr lang="el-GR" sz="2600" b="1" dirty="0" smtClean="0"/>
              <a:t>ευρεσιτεχνίας </a:t>
            </a:r>
          </a:p>
          <a:p>
            <a:pPr lvl="1"/>
            <a:r>
              <a:rPr lang="el-GR" dirty="0"/>
              <a:t>Παραβιάσεις που σχετίζονται με πνευματικά δικαιώματα, πατέντες, απόρρητα έγγραφα εμπορίου και συμφωνητικά έγγραφα (π.χ. άδεια κυκλοφορίας ενός προϊόντος) απαγορεύονται γενικά από το νόμο σε κάθε περίσταση</a:t>
            </a:r>
            <a:r>
              <a:rPr lang="el-GR" dirty="0" smtClean="0"/>
              <a:t>.</a:t>
            </a:r>
          </a:p>
          <a:p>
            <a:pPr lvl="1"/>
            <a:r>
              <a:rPr lang="el-GR" dirty="0" smtClean="0"/>
              <a:t>Ακόμα </a:t>
            </a:r>
            <a:r>
              <a:rPr lang="el-GR" dirty="0"/>
              <a:t>και στην περίπτωση που ένα πρόγραμμα ΔΕΝ προστατεύεσαι, τέτοιες παραβιάσεις είναι αντίθετες με την επαγγελματική </a:t>
            </a:r>
            <a:r>
              <a:rPr lang="el-GR" dirty="0" smtClean="0"/>
              <a:t>συμπεριφοράς. </a:t>
            </a:r>
          </a:p>
          <a:p>
            <a:pPr lvl="1"/>
            <a:r>
              <a:rPr lang="el-GR" b="1" dirty="0" smtClean="0"/>
              <a:t>Αντίγραφα </a:t>
            </a:r>
            <a:r>
              <a:rPr lang="el-GR" b="1" dirty="0"/>
              <a:t>ενός προγράμματος μπορεί να παραχθούν μόνο με την άδεια του κατόχου αντίστοιχων πνευματικών δικαιωμάτων ή τρίτου εξουσιοδοτημένου υπεύθυνου. Μη εξουσιοδοτημένη αναπαραγωγή υλικού δεν πρέπει να συγχωρείται. </a:t>
            </a:r>
            <a:endParaRPr lang="el-GR" b="1" dirty="0" smtClean="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15</a:t>
            </a:fld>
            <a:endParaRPr lang="el-GR"/>
          </a:p>
        </p:txBody>
      </p:sp>
    </p:spTree>
    <p:extLst>
      <p:ext uri="{BB962C8B-B14F-4D97-AF65-F5344CB8AC3E}">
        <p14:creationId xmlns:p14="http://schemas.microsoft.com/office/powerpoint/2010/main" val="1466372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024744" cy="1143000"/>
          </a:xfrm>
        </p:spPr>
        <p:txBody>
          <a:bodyPr>
            <a:normAutofit/>
          </a:bodyPr>
          <a:lstStyle/>
          <a:p>
            <a:r>
              <a:rPr lang="el-GR" dirty="0"/>
              <a:t>Γενικά ηθικά </a:t>
            </a:r>
            <a:r>
              <a:rPr lang="el-GR" dirty="0" smtClean="0"/>
              <a:t>καθήκοντα</a:t>
            </a:r>
            <a:endParaRPr lang="el-GR" dirty="0"/>
          </a:p>
        </p:txBody>
      </p:sp>
      <p:sp>
        <p:nvSpPr>
          <p:cNvPr id="3" name="Content Placeholder 2"/>
          <p:cNvSpPr>
            <a:spLocks noGrp="1"/>
          </p:cNvSpPr>
          <p:nvPr>
            <p:ph idx="1"/>
          </p:nvPr>
        </p:nvSpPr>
        <p:spPr>
          <a:xfrm>
            <a:off x="539552" y="1916832"/>
            <a:ext cx="7848872" cy="4680520"/>
          </a:xfrm>
        </p:spPr>
        <p:txBody>
          <a:bodyPr>
            <a:normAutofit/>
          </a:bodyPr>
          <a:lstStyle/>
          <a:p>
            <a:r>
              <a:rPr lang="el-GR" b="1" dirty="0" smtClean="0"/>
              <a:t>Αναγνώριση </a:t>
            </a:r>
            <a:r>
              <a:rPr lang="el-GR" b="1" dirty="0"/>
              <a:t>στην πνευματική ιδιοκτησία </a:t>
            </a:r>
            <a:endParaRPr lang="el-GR" b="1" dirty="0" smtClean="0"/>
          </a:p>
          <a:p>
            <a:pPr lvl="1"/>
            <a:r>
              <a:rPr lang="el-GR" b="1" dirty="0"/>
              <a:t>Οι επαγγελματίες υπολογιστών όχι μόνο δεν πρέπει να εκμεταλλεύονται πνευματικά δικαιώματα </a:t>
            </a:r>
            <a:r>
              <a:rPr lang="el-GR" b="1" i="1" dirty="0"/>
              <a:t>άλλων, </a:t>
            </a:r>
            <a:r>
              <a:rPr lang="el-GR" b="1" dirty="0"/>
              <a:t>αλλά έχουν την υποχρέωση να προστατεύουν την ακεραιότητα της πνευματικής ιδιοκτησίας. </a:t>
            </a:r>
            <a:endParaRPr lang="el-GR" b="1" dirty="0" smtClean="0"/>
          </a:p>
          <a:p>
            <a:pPr lvl="1"/>
            <a:r>
              <a:rPr lang="el-GR" dirty="0" smtClean="0"/>
              <a:t>Επίσης </a:t>
            </a:r>
            <a:r>
              <a:rPr lang="el-GR" dirty="0"/>
              <a:t>δεν πρέπει να εκμεταλλεύονται ιδέες ή δουλειές άλλων, ακόμα και στις περιπτώσεις που δεν προστατεύονται ρητά από συγκεκριμένες νομικές διατάξεις. </a:t>
            </a:r>
            <a:endParaRPr lang="el-GR" b="1" dirty="0" smtClean="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16</a:t>
            </a:fld>
            <a:endParaRPr lang="el-GR"/>
          </a:p>
        </p:txBody>
      </p:sp>
    </p:spTree>
    <p:extLst>
      <p:ext uri="{BB962C8B-B14F-4D97-AF65-F5344CB8AC3E}">
        <p14:creationId xmlns:p14="http://schemas.microsoft.com/office/powerpoint/2010/main" val="2886365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024744" cy="1143000"/>
          </a:xfrm>
        </p:spPr>
        <p:txBody>
          <a:bodyPr>
            <a:normAutofit/>
          </a:bodyPr>
          <a:lstStyle/>
          <a:p>
            <a:r>
              <a:rPr lang="el-GR" dirty="0"/>
              <a:t>Γενικά ηθικά </a:t>
            </a:r>
            <a:r>
              <a:rPr lang="el-GR" dirty="0" smtClean="0"/>
              <a:t>καθήκοντα</a:t>
            </a:r>
            <a:endParaRPr lang="el-GR" dirty="0"/>
          </a:p>
        </p:txBody>
      </p:sp>
      <p:sp>
        <p:nvSpPr>
          <p:cNvPr id="3" name="Content Placeholder 2"/>
          <p:cNvSpPr>
            <a:spLocks noGrp="1"/>
          </p:cNvSpPr>
          <p:nvPr>
            <p:ph idx="1"/>
          </p:nvPr>
        </p:nvSpPr>
        <p:spPr>
          <a:xfrm>
            <a:off x="539552" y="1916832"/>
            <a:ext cx="7848872" cy="4680520"/>
          </a:xfrm>
        </p:spPr>
        <p:txBody>
          <a:bodyPr>
            <a:normAutofit/>
          </a:bodyPr>
          <a:lstStyle/>
          <a:p>
            <a:r>
              <a:rPr lang="el-GR" b="1" dirty="0" smtClean="0"/>
              <a:t>Εκτίμηση στη προσωπική </a:t>
            </a:r>
            <a:r>
              <a:rPr lang="el-GR" b="1" dirty="0"/>
              <a:t>ζωή των άλλων </a:t>
            </a:r>
            <a:r>
              <a:rPr lang="el-GR" b="1" dirty="0" smtClean="0"/>
              <a:t> </a:t>
            </a:r>
          </a:p>
          <a:p>
            <a:pPr lvl="1"/>
            <a:r>
              <a:rPr lang="el-GR" dirty="0"/>
              <a:t>Η τεχνολογία υπολογιστών και τηλεπικοινωνιών καθιστά ικανή τη συλλογή και ανταλλαγή «προσωπικών δεδομένων» σε μια κλίμακα που είναι πρωτοφανή στην ιστορία του πολιτισμού. Έτσι υπάρχει μια αυξανόμενη δυνατότητα για παραβίαση της προσωπικής ζωής των ατόμων και των ομάδων. </a:t>
            </a:r>
            <a:endParaRPr lang="el-GR" dirty="0" smtClean="0"/>
          </a:p>
          <a:p>
            <a:pPr lvl="1"/>
            <a:r>
              <a:rPr lang="el-GR" b="1" dirty="0" smtClean="0"/>
              <a:t>Είναι </a:t>
            </a:r>
            <a:r>
              <a:rPr lang="el-GR" b="1" dirty="0"/>
              <a:t>ευθύνη των επαγγελματιών να διατηρούν τη μυστικότητα και ακεραιότητα των δεδομένων που αφορούν τα άτομα μιας </a:t>
            </a:r>
            <a:r>
              <a:rPr lang="el-GR" b="1" dirty="0" smtClean="0"/>
              <a:t>κοινωνίας (π.χ. </a:t>
            </a:r>
            <a:r>
              <a:rPr lang="en-US" b="1" dirty="0" smtClean="0"/>
              <a:t>Facebook, </a:t>
            </a:r>
            <a:r>
              <a:rPr lang="en-US" b="1" dirty="0" err="1" smtClean="0"/>
              <a:t>twiter</a:t>
            </a:r>
            <a:r>
              <a:rPr lang="en-US" b="1" dirty="0" smtClean="0"/>
              <a:t> </a:t>
            </a:r>
            <a:r>
              <a:rPr lang="el-GR" b="1" smtClean="0"/>
              <a:t>κτλ). </a:t>
            </a:r>
            <a:endParaRPr lang="el-GR" b="1" dirty="0" smtClean="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17</a:t>
            </a:fld>
            <a:endParaRPr lang="el-GR"/>
          </a:p>
        </p:txBody>
      </p:sp>
    </p:spTree>
    <p:extLst>
      <p:ext uri="{BB962C8B-B14F-4D97-AF65-F5344CB8AC3E}">
        <p14:creationId xmlns:p14="http://schemas.microsoft.com/office/powerpoint/2010/main" val="1515525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024744" cy="1143000"/>
          </a:xfrm>
        </p:spPr>
        <p:txBody>
          <a:bodyPr>
            <a:normAutofit/>
          </a:bodyPr>
          <a:lstStyle/>
          <a:p>
            <a:r>
              <a:rPr lang="el-GR" dirty="0"/>
              <a:t>Γενικά ηθικά </a:t>
            </a:r>
            <a:r>
              <a:rPr lang="el-GR" dirty="0" smtClean="0"/>
              <a:t>καθήκοντα</a:t>
            </a:r>
            <a:endParaRPr lang="el-GR" dirty="0"/>
          </a:p>
        </p:txBody>
      </p:sp>
      <p:sp>
        <p:nvSpPr>
          <p:cNvPr id="3" name="Content Placeholder 2"/>
          <p:cNvSpPr>
            <a:spLocks noGrp="1"/>
          </p:cNvSpPr>
          <p:nvPr>
            <p:ph idx="1"/>
          </p:nvPr>
        </p:nvSpPr>
        <p:spPr>
          <a:xfrm>
            <a:off x="539552" y="1916832"/>
            <a:ext cx="7848872" cy="4680520"/>
          </a:xfrm>
        </p:spPr>
        <p:txBody>
          <a:bodyPr>
            <a:normAutofit/>
          </a:bodyPr>
          <a:lstStyle/>
          <a:p>
            <a:r>
              <a:rPr lang="el-GR" b="1" dirty="0" smtClean="0"/>
              <a:t>Εκτίμηση στη προσωπική </a:t>
            </a:r>
            <a:r>
              <a:rPr lang="el-GR" b="1" dirty="0"/>
              <a:t>ζωή των άλλων </a:t>
            </a:r>
            <a:r>
              <a:rPr lang="el-GR" b="1" dirty="0" smtClean="0"/>
              <a:t> </a:t>
            </a:r>
          </a:p>
          <a:p>
            <a:pPr lvl="1"/>
            <a:r>
              <a:rPr lang="el-GR" dirty="0" smtClean="0"/>
              <a:t>Στα </a:t>
            </a:r>
            <a:r>
              <a:rPr lang="el-GR" dirty="0"/>
              <a:t>πλαίσια αυτής της ευθύνης περιλαμβάνονται μέτρα προστασίας για την εξασφάλιση της ακρίβειας των δεδομένων, καθώς και </a:t>
            </a:r>
            <a:r>
              <a:rPr lang="el-GR" dirty="0" smtClean="0"/>
              <a:t>την προστασία </a:t>
            </a:r>
            <a:r>
              <a:rPr lang="el-GR" dirty="0"/>
              <a:t>αυτών από μη υπεύθυνη αρχή (ή άτομα) ή ατυχή αποκάλυψη αυτών σε μη κατάλληλα άτομά. </a:t>
            </a:r>
            <a:endParaRPr lang="el-GR" dirty="0" smtClean="0"/>
          </a:p>
          <a:p>
            <a:pPr lvl="1"/>
            <a:r>
              <a:rPr lang="el-GR" b="1" dirty="0" smtClean="0"/>
              <a:t>Επίσης </a:t>
            </a:r>
            <a:r>
              <a:rPr lang="el-GR" b="1" dirty="0"/>
              <a:t>πρέπει να υπάρχουν διαδικασίες ώστε τα ενδιαφερόμενα άτομα να έχουν πρόσβαση στα δεδομένα τους και να διορθώνουν τις ανακρίβειες. </a:t>
            </a:r>
            <a:endParaRPr lang="el-GR" b="1" dirty="0" smtClean="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18</a:t>
            </a:fld>
            <a:endParaRPr lang="el-GR"/>
          </a:p>
        </p:txBody>
      </p:sp>
    </p:spTree>
    <p:extLst>
      <p:ext uri="{BB962C8B-B14F-4D97-AF65-F5344CB8AC3E}">
        <p14:creationId xmlns:p14="http://schemas.microsoft.com/office/powerpoint/2010/main" val="2093346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024744" cy="1143000"/>
          </a:xfrm>
        </p:spPr>
        <p:txBody>
          <a:bodyPr>
            <a:normAutofit/>
          </a:bodyPr>
          <a:lstStyle/>
          <a:p>
            <a:r>
              <a:rPr lang="el-GR" dirty="0"/>
              <a:t>Γενικά ηθικά </a:t>
            </a:r>
            <a:r>
              <a:rPr lang="el-GR" dirty="0" smtClean="0"/>
              <a:t>καθήκοντα</a:t>
            </a:r>
            <a:endParaRPr lang="el-GR" dirty="0"/>
          </a:p>
        </p:txBody>
      </p:sp>
      <p:sp>
        <p:nvSpPr>
          <p:cNvPr id="3" name="Content Placeholder 2"/>
          <p:cNvSpPr>
            <a:spLocks noGrp="1"/>
          </p:cNvSpPr>
          <p:nvPr>
            <p:ph idx="1"/>
          </p:nvPr>
        </p:nvSpPr>
        <p:spPr>
          <a:xfrm>
            <a:off x="539552" y="1916832"/>
            <a:ext cx="7848872" cy="4680520"/>
          </a:xfrm>
        </p:spPr>
        <p:txBody>
          <a:bodyPr>
            <a:normAutofit/>
          </a:bodyPr>
          <a:lstStyle/>
          <a:p>
            <a:r>
              <a:rPr lang="el-GR" b="1" dirty="0" smtClean="0"/>
              <a:t>Εκτίμηση στη προσωπική </a:t>
            </a:r>
            <a:r>
              <a:rPr lang="el-GR" b="1" dirty="0"/>
              <a:t>ζωή των άλλων </a:t>
            </a:r>
            <a:r>
              <a:rPr lang="el-GR" b="1" dirty="0" smtClean="0"/>
              <a:t> </a:t>
            </a:r>
          </a:p>
          <a:p>
            <a:pPr lvl="1"/>
            <a:r>
              <a:rPr lang="el-GR" dirty="0"/>
              <a:t>H αρχή αυτή επιβάλει ότι μόνο το αναγκαίο μέρος από τα προσωπικά δεδομένα πρέπει να καταχωρείται σε ένα σύστημα υπολογιστών</a:t>
            </a:r>
            <a:r>
              <a:rPr lang="el-GR" dirty="0" smtClean="0"/>
              <a:t>,</a:t>
            </a:r>
          </a:p>
          <a:p>
            <a:pPr lvl="1"/>
            <a:r>
              <a:rPr lang="el-GR" dirty="0"/>
              <a:t>Η</a:t>
            </a:r>
            <a:r>
              <a:rPr lang="el-GR" dirty="0" smtClean="0"/>
              <a:t> </a:t>
            </a:r>
            <a:r>
              <a:rPr lang="el-GR" dirty="0"/>
              <a:t>διατήρηση και η διάθεση αυτών πρέπει να ορίζεται ξεκάθαρα και ότι τα προσωπικά δεδομένα που συλλέγονται για συγκεκριμένο σκοπό δεν πρέπει να χρησιμοποιούνται για άλλο λόγο χωρίς τη συγκατάθεση των ενδιαφερομένων. </a:t>
            </a:r>
            <a:endParaRPr lang="el-GR" dirty="0" smtClean="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19</a:t>
            </a:fld>
            <a:endParaRPr lang="el-GR"/>
          </a:p>
        </p:txBody>
      </p:sp>
    </p:spTree>
    <p:extLst>
      <p:ext uri="{BB962C8B-B14F-4D97-AF65-F5344CB8AC3E}">
        <p14:creationId xmlns:p14="http://schemas.microsoft.com/office/powerpoint/2010/main" val="832813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
            </a:r>
            <a:br>
              <a:rPr lang="el-GR" dirty="0"/>
            </a:br>
            <a:r>
              <a:rPr lang="el-GR" dirty="0" smtClean="0"/>
              <a:t>1. ΚΩΔΙΚΑΣ </a:t>
            </a:r>
            <a:r>
              <a:rPr lang="el-GR" dirty="0"/>
              <a:t>ΔΕΟΝΤΟΛΟΓΙΑΣ ΜΗΧΑΝΙΚΩΝ ΥΠΟΛΟΓΙΣΤΩΝ ΚΑΙ ΕΠΑΓΓΕΛΜΑΤΙΚΗ ΣΥΜΠΕΡΙΦΟΡΑ </a:t>
            </a:r>
            <a:r>
              <a:rPr lang="el-GR" dirty="0" smtClean="0"/>
              <a:t>ΤΗΣ </a:t>
            </a:r>
            <a:r>
              <a:rPr lang="el-GR" b="1" dirty="0"/>
              <a:t>ACM </a:t>
            </a:r>
          </a:p>
        </p:txBody>
      </p:sp>
      <p:sp>
        <p:nvSpPr>
          <p:cNvPr id="3" name="Text Placeholder 2"/>
          <p:cNvSpPr>
            <a:spLocks noGrp="1"/>
          </p:cNvSpPr>
          <p:nvPr>
            <p:ph type="body" idx="1"/>
          </p:nvPr>
        </p:nvSpPr>
        <p:spPr/>
        <p:txBody>
          <a:bodyPr>
            <a:normAutofit fontScale="62500" lnSpcReduction="20000"/>
          </a:bodyPr>
          <a:lstStyle/>
          <a:p>
            <a:endParaRPr lang="el-GR" dirty="0"/>
          </a:p>
          <a:p>
            <a:r>
              <a:rPr lang="en-US" dirty="0"/>
              <a:t> </a:t>
            </a:r>
            <a:r>
              <a:rPr lang="en-US" b="1" dirty="0"/>
              <a:t>Association for Computing Machinery (ACM) </a:t>
            </a:r>
            <a:endParaRPr lang="en-US" dirty="0"/>
          </a:p>
          <a:p>
            <a:r>
              <a:rPr lang="en-US" dirty="0"/>
              <a:t>Founded in 1947, Association for Computing Machinery (ACM) is a major force in advancing the skills of information technology professionals and students worldwide. Today, our 80,000 members and the public turn to ACM for the industry's leading Portal to Computing Literature, authoritative publications and pioneering conferences, providing leadership for the 21st century. </a:t>
            </a:r>
            <a:endParaRPr lang="el-GR" dirty="0"/>
          </a:p>
        </p:txBody>
      </p:sp>
      <p:sp>
        <p:nvSpPr>
          <p:cNvPr id="4" name="Date Placeholder 3"/>
          <p:cNvSpPr>
            <a:spLocks noGrp="1"/>
          </p:cNvSpPr>
          <p:nvPr>
            <p:ph type="dt" sz="half" idx="10"/>
          </p:nvPr>
        </p:nvSpPr>
        <p:spPr/>
        <p:txBody>
          <a:bodyPr/>
          <a:lstStyle/>
          <a:p>
            <a:fld id="{B23515D8-B745-4E89-9DC2-CFC9D225E313}"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a:t>
            </a:fld>
            <a:endParaRPr lang="el-GR"/>
          </a:p>
        </p:txBody>
      </p:sp>
    </p:spTree>
    <p:extLst>
      <p:ext uri="{BB962C8B-B14F-4D97-AF65-F5344CB8AC3E}">
        <p14:creationId xmlns:p14="http://schemas.microsoft.com/office/powerpoint/2010/main" val="5332780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024744" cy="1143000"/>
          </a:xfrm>
        </p:spPr>
        <p:txBody>
          <a:bodyPr>
            <a:normAutofit/>
          </a:bodyPr>
          <a:lstStyle/>
          <a:p>
            <a:r>
              <a:rPr lang="el-GR" dirty="0"/>
              <a:t>Γενικά ηθικά </a:t>
            </a:r>
            <a:r>
              <a:rPr lang="el-GR" dirty="0" smtClean="0"/>
              <a:t>καθήκοντα</a:t>
            </a:r>
            <a:endParaRPr lang="el-GR" dirty="0"/>
          </a:p>
        </p:txBody>
      </p:sp>
      <p:sp>
        <p:nvSpPr>
          <p:cNvPr id="3" name="Content Placeholder 2"/>
          <p:cNvSpPr>
            <a:spLocks noGrp="1"/>
          </p:cNvSpPr>
          <p:nvPr>
            <p:ph idx="1"/>
          </p:nvPr>
        </p:nvSpPr>
        <p:spPr>
          <a:xfrm>
            <a:off x="539552" y="1916832"/>
            <a:ext cx="7848872" cy="4680520"/>
          </a:xfrm>
        </p:spPr>
        <p:txBody>
          <a:bodyPr>
            <a:normAutofit fontScale="92500" lnSpcReduction="10000"/>
          </a:bodyPr>
          <a:lstStyle/>
          <a:p>
            <a:r>
              <a:rPr lang="el-GR" b="1" dirty="0" smtClean="0"/>
              <a:t>Εκτίμηση στη προσωπική </a:t>
            </a:r>
            <a:r>
              <a:rPr lang="el-GR" b="1" dirty="0"/>
              <a:t>ζωή των άλλων </a:t>
            </a:r>
            <a:r>
              <a:rPr lang="el-GR" b="1" dirty="0" smtClean="0"/>
              <a:t> </a:t>
            </a:r>
          </a:p>
          <a:p>
            <a:pPr lvl="1"/>
            <a:r>
              <a:rPr lang="el-GR" dirty="0" smtClean="0"/>
              <a:t>Οι </a:t>
            </a:r>
            <a:r>
              <a:rPr lang="el-GR" dirty="0"/>
              <a:t>αρχές αυτές εφαρμόζονται σε ηλεκτρονικές τηλεπικοινωνίες και απαγορεύουν ενέργειες που υποκλέπτουν ηλεκτρονικά δεδομένα χωρίς την άδεια των χρηστών ή της αρχής που σχετίζεται με τη λειτουργία και συντήρηση του συστήματος. </a:t>
            </a:r>
            <a:endParaRPr lang="el-GR" dirty="0" smtClean="0"/>
          </a:p>
          <a:p>
            <a:pPr lvl="1"/>
            <a:r>
              <a:rPr lang="el-GR" b="1" dirty="0" smtClean="0"/>
              <a:t>Τα </a:t>
            </a:r>
            <a:r>
              <a:rPr lang="el-GR" b="1" dirty="0"/>
              <a:t>δεδομένα ενός χρήστη που παρατηρούνται κατά την κανονική λειτουργία και συντήρηση ενός συστήματος πρέπει να χειρίζονται με την πιο αυστηρή εμπιστευτικότητα, εκτός των περιπτώσεων όπου είναι προφανής η παραβίαση του νόμου ή διεθνών κανονισμών ή και αυτού του κώδικα. </a:t>
            </a:r>
            <a:r>
              <a:rPr lang="el-GR" b="1" dirty="0" smtClean="0"/>
              <a:t>(κλοπή κωδικών, </a:t>
            </a:r>
            <a:r>
              <a:rPr lang="en-US" b="1" dirty="0" smtClean="0"/>
              <a:t>fishing, </a:t>
            </a:r>
            <a:r>
              <a:rPr lang="el-GR" b="1" dirty="0" smtClean="0"/>
              <a:t>πορνογραφία </a:t>
            </a:r>
            <a:r>
              <a:rPr lang="el-GR" b="1" dirty="0" err="1" smtClean="0"/>
              <a:t>κ.τ.λ.)</a:t>
            </a:r>
            <a:r>
              <a:rPr lang="el-GR" dirty="0" err="1" smtClean="0"/>
              <a:t>Στην</a:t>
            </a:r>
            <a:r>
              <a:rPr lang="el-GR" dirty="0" smtClean="0"/>
              <a:t> </a:t>
            </a:r>
            <a:r>
              <a:rPr lang="el-GR" dirty="0"/>
              <a:t>περίπτωση αυτή η φύση και το περιεχόμενο των δεδομένων πρέπει να αποκαλύπτονται μόνο στις αρμόδιες αρχές. </a:t>
            </a:r>
            <a:endParaRPr lang="el-GR" b="1" dirty="0" smtClean="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20</a:t>
            </a:fld>
            <a:endParaRPr lang="el-GR"/>
          </a:p>
        </p:txBody>
      </p:sp>
    </p:spTree>
    <p:extLst>
      <p:ext uri="{BB962C8B-B14F-4D97-AF65-F5344CB8AC3E}">
        <p14:creationId xmlns:p14="http://schemas.microsoft.com/office/powerpoint/2010/main" val="263833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024744" cy="1143000"/>
          </a:xfrm>
        </p:spPr>
        <p:txBody>
          <a:bodyPr>
            <a:normAutofit/>
          </a:bodyPr>
          <a:lstStyle/>
          <a:p>
            <a:r>
              <a:rPr lang="el-GR" dirty="0"/>
              <a:t>Γενικά ηθικά </a:t>
            </a:r>
            <a:r>
              <a:rPr lang="el-GR" dirty="0" smtClean="0"/>
              <a:t>καθήκοντα</a:t>
            </a:r>
            <a:endParaRPr lang="el-GR" dirty="0"/>
          </a:p>
        </p:txBody>
      </p:sp>
      <p:sp>
        <p:nvSpPr>
          <p:cNvPr id="3" name="Content Placeholder 2"/>
          <p:cNvSpPr>
            <a:spLocks noGrp="1"/>
          </p:cNvSpPr>
          <p:nvPr>
            <p:ph idx="1"/>
          </p:nvPr>
        </p:nvSpPr>
        <p:spPr>
          <a:xfrm>
            <a:off x="539552" y="1916832"/>
            <a:ext cx="7848872" cy="4680520"/>
          </a:xfrm>
        </p:spPr>
        <p:txBody>
          <a:bodyPr>
            <a:normAutofit/>
          </a:bodyPr>
          <a:lstStyle/>
          <a:p>
            <a:r>
              <a:rPr lang="el-GR" b="1" dirty="0" smtClean="0"/>
              <a:t>Εμπιστευτικότητα</a:t>
            </a:r>
          </a:p>
          <a:p>
            <a:pPr lvl="1"/>
            <a:r>
              <a:rPr lang="el-GR" dirty="0"/>
              <a:t>Η αρχή της τιμιότητας επεκτείνεται σε θέματα εμπιστευτικότητας μιας πληροφορίας (σε κάποιο άλλο πρόσωπο) δεδομένου ότι έχει δηλώσει ρητά (καθαρά) ότι τιμά την εμπιστευτικότητα, και εφ' όσον η πληροφορία δεν προκαλεί άμεσα κακό σε κάποιον άλλον. Σκοπός του κώδικα είναι να καθορίσει τις υποχρεώσεις όσον αφορά την εμπιστευτικότητα μεταξύ των απασχολημένων, των πελατών και χρηστών εκτός και αν αυτές ορίζονται ρητά από το νόμο. </a:t>
            </a:r>
            <a:endParaRPr lang="el-GR" b="1" dirty="0" smtClean="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21</a:t>
            </a:fld>
            <a:endParaRPr lang="el-GR"/>
          </a:p>
        </p:txBody>
      </p:sp>
    </p:spTree>
    <p:extLst>
      <p:ext uri="{BB962C8B-B14F-4D97-AF65-F5344CB8AC3E}">
        <p14:creationId xmlns:p14="http://schemas.microsoft.com/office/powerpoint/2010/main" val="3358627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024744" cy="1143000"/>
          </a:xfrm>
        </p:spPr>
        <p:txBody>
          <a:bodyPr>
            <a:normAutofit fontScale="90000"/>
          </a:bodyPr>
          <a:lstStyle/>
          <a:p>
            <a:r>
              <a:rPr lang="el-GR" dirty="0" smtClean="0"/>
              <a:t>Κύρια χαρακτηριστικά του κώδικα</a:t>
            </a:r>
            <a:endParaRPr lang="el-GR" dirty="0"/>
          </a:p>
        </p:txBody>
      </p:sp>
      <p:sp>
        <p:nvSpPr>
          <p:cNvPr id="3" name="Content Placeholder 2"/>
          <p:cNvSpPr>
            <a:spLocks noGrp="1"/>
          </p:cNvSpPr>
          <p:nvPr>
            <p:ph idx="1"/>
          </p:nvPr>
        </p:nvSpPr>
        <p:spPr>
          <a:xfrm>
            <a:off x="539552" y="1700808"/>
            <a:ext cx="7848872" cy="4680520"/>
          </a:xfrm>
        </p:spPr>
        <p:txBody>
          <a:bodyPr>
            <a:normAutofit fontScale="92500" lnSpcReduction="20000"/>
          </a:bodyPr>
          <a:lstStyle/>
          <a:p>
            <a:endParaRPr lang="el-GR" dirty="0"/>
          </a:p>
          <a:p>
            <a:r>
              <a:rPr lang="el-GR" dirty="0"/>
              <a:t>Ο κώδικας αυτός περιέχει ένα σύνολο οδηγιών (κατευθύνσεων) που δίνουν επεξηγήσεις, (για διάφορα επαγγελματικά θέματα) με σκοπό να βοηθήσει τα μέλη της ένωσης που ασχολούνται με θέματα που περιέχονται σε αυτόν το κώδικα. </a:t>
            </a:r>
          </a:p>
          <a:p>
            <a:r>
              <a:rPr lang="el-GR" dirty="0"/>
              <a:t>Ο κώδικας έχει ως σκοπό να προσφέρει την βάση για να παίρνονται ηθικές αποφάσεις στον επαγγελματικό τομέα. Επίσης μέσω του κώδικα δίνονται οδηγίες για την απονομή δικαιοσύνης όσον αφορά παράπονα, καταγγελίες που σχετίζονται με την παραβίαση βασικών ηθικών αρχών. Οι προτροπές του κώδικα εκφράζονται σε γενική μορφή με σκοπό να τονίσουν ότι οι ηθικές αρχές που εφαρμόζονται σε ηθικά ζητήματα στον χώρο των υπολογιστικών συστημάτων πηγάζουν από περισσότερο γενικές ηθικές αρχές. </a:t>
            </a:r>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3</a:t>
            </a:fld>
            <a:endParaRPr lang="el-GR"/>
          </a:p>
        </p:txBody>
      </p:sp>
    </p:spTree>
    <p:extLst>
      <p:ext uri="{BB962C8B-B14F-4D97-AF65-F5344CB8AC3E}">
        <p14:creationId xmlns:p14="http://schemas.microsoft.com/office/powerpoint/2010/main" val="3470712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024744" cy="1143000"/>
          </a:xfrm>
        </p:spPr>
        <p:txBody>
          <a:bodyPr>
            <a:normAutofit fontScale="90000"/>
          </a:bodyPr>
          <a:lstStyle/>
          <a:p>
            <a:r>
              <a:rPr lang="el-GR" dirty="0" smtClean="0"/>
              <a:t>Κύρια χαρακτηριστικά του κώδικα</a:t>
            </a:r>
            <a:endParaRPr lang="el-GR" dirty="0"/>
          </a:p>
        </p:txBody>
      </p:sp>
      <p:sp>
        <p:nvSpPr>
          <p:cNvPr id="3" name="Content Placeholder 2"/>
          <p:cNvSpPr>
            <a:spLocks noGrp="1"/>
          </p:cNvSpPr>
          <p:nvPr>
            <p:ph idx="1"/>
          </p:nvPr>
        </p:nvSpPr>
        <p:spPr>
          <a:xfrm>
            <a:off x="539552" y="1916832"/>
            <a:ext cx="7848872" cy="4680520"/>
          </a:xfrm>
        </p:spPr>
        <p:txBody>
          <a:bodyPr>
            <a:normAutofit fontScale="92500" lnSpcReduction="20000"/>
          </a:bodyPr>
          <a:lstStyle/>
          <a:p>
            <a:r>
              <a:rPr lang="el-GR" dirty="0"/>
              <a:t>Κάθε μέλος της ένωσης </a:t>
            </a:r>
            <a:r>
              <a:rPr lang="el-GR" dirty="0" smtClean="0"/>
              <a:t>αναμένεται </a:t>
            </a:r>
            <a:r>
              <a:rPr lang="el-GR" dirty="0"/>
              <a:t>να δεσμευθεί σε μια ηθική όσον αφορά τον επαγγελματισμό του. Ο κώδικας αυτός αποτελείται από 24 διατάξεις (επιτακτικά καθήκοντα), στηρίζεται σε θέσεις που χαρακτηρίζουν την προσωπική ευθύνη και προσδιορίζει τα βασικά μέρη της δέσμευσης. Περιέχει πολλά αλλά όχι όλα, από τα επαγγελματικά προβλήματα που πρέπει να αντιμετωπιστούν. </a:t>
            </a:r>
          </a:p>
          <a:p>
            <a:r>
              <a:rPr lang="el-GR" dirty="0"/>
              <a:t>Το 1° μέρος σκιαγραφεί τα θεμελιώδη ηθικά ζητήματα</a:t>
            </a:r>
            <a:r>
              <a:rPr lang="el-GR" dirty="0" smtClean="0"/>
              <a:t>.</a:t>
            </a:r>
          </a:p>
          <a:p>
            <a:r>
              <a:rPr lang="el-GR" dirty="0" smtClean="0"/>
              <a:t>Το </a:t>
            </a:r>
            <a:r>
              <a:rPr lang="el-GR" dirty="0"/>
              <a:t>2° μέρος εστιάζει σε ειδικά θέματα επαγγελματικής συμπεριφοράς. </a:t>
            </a:r>
            <a:endParaRPr lang="el-GR" dirty="0" smtClean="0"/>
          </a:p>
          <a:p>
            <a:r>
              <a:rPr lang="el-GR" dirty="0" smtClean="0"/>
              <a:t>Το </a:t>
            </a:r>
            <a:r>
              <a:rPr lang="el-GR" dirty="0"/>
              <a:t>3° μέρος αναφέρεται κυρίως σε άτομα της ένωσης που έχουν ηγετικό ρόλο είτε σε χώρο εργασίας είτε εθελοντικά σε διεθνείς οργανισμούς. </a:t>
            </a:r>
            <a:endParaRPr lang="el-GR" dirty="0" smtClean="0"/>
          </a:p>
          <a:p>
            <a:r>
              <a:rPr lang="el-GR" dirty="0" smtClean="0"/>
              <a:t>Το </a:t>
            </a:r>
            <a:r>
              <a:rPr lang="el-GR" dirty="0"/>
              <a:t>4° μέρος αναφέρεται στην υπακοή-συμμόρφωση ενός μέλους της ένωσης στον κώδικα. </a:t>
            </a:r>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4</a:t>
            </a:fld>
            <a:endParaRPr lang="el-GR"/>
          </a:p>
        </p:txBody>
      </p:sp>
    </p:spTree>
    <p:extLst>
      <p:ext uri="{BB962C8B-B14F-4D97-AF65-F5344CB8AC3E}">
        <p14:creationId xmlns:p14="http://schemas.microsoft.com/office/powerpoint/2010/main" val="508168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b="1" dirty="0" smtClean="0"/>
              <a:t>1. Γενικά Ηθικά Καθήκοντα</a:t>
            </a:r>
            <a:endParaRPr lang="el-GR" b="1" dirty="0"/>
          </a:p>
        </p:txBody>
      </p:sp>
      <p:sp>
        <p:nvSpPr>
          <p:cNvPr id="7" name="Text Placeholder 6"/>
          <p:cNvSpPr>
            <a:spLocks noGrp="1"/>
          </p:cNvSpPr>
          <p:nvPr>
            <p:ph type="body" idx="1"/>
          </p:nvPr>
        </p:nvSpPr>
        <p:spPr/>
        <p:txBody>
          <a:bodyPr/>
          <a:lstStyle/>
          <a:p>
            <a:endParaRPr lang="el-GR"/>
          </a:p>
        </p:txBody>
      </p:sp>
      <p:sp>
        <p:nvSpPr>
          <p:cNvPr id="4" name="Date Placeholder 3"/>
          <p:cNvSpPr>
            <a:spLocks noGrp="1"/>
          </p:cNvSpPr>
          <p:nvPr>
            <p:ph type="dt" sz="half" idx="10"/>
          </p:nvPr>
        </p:nvSpPr>
        <p:spPr/>
        <p:txBody>
          <a:bodyPr/>
          <a:lstStyle/>
          <a:p>
            <a:fld id="{C6A31187-0655-4747-8D2C-D265A5BDD9E7}"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5</a:t>
            </a:fld>
            <a:endParaRPr lang="el-GR"/>
          </a:p>
        </p:txBody>
      </p:sp>
    </p:spTree>
    <p:extLst>
      <p:ext uri="{BB962C8B-B14F-4D97-AF65-F5344CB8AC3E}">
        <p14:creationId xmlns:p14="http://schemas.microsoft.com/office/powerpoint/2010/main" val="19106856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024744" cy="1143000"/>
          </a:xfrm>
        </p:spPr>
        <p:txBody>
          <a:bodyPr>
            <a:normAutofit/>
          </a:bodyPr>
          <a:lstStyle/>
          <a:p>
            <a:r>
              <a:rPr lang="el-GR" dirty="0"/>
              <a:t>Γενικά ηθικά καθήκοντα </a:t>
            </a:r>
          </a:p>
        </p:txBody>
      </p:sp>
      <p:sp>
        <p:nvSpPr>
          <p:cNvPr id="3" name="Content Placeholder 2"/>
          <p:cNvSpPr>
            <a:spLocks noGrp="1"/>
          </p:cNvSpPr>
          <p:nvPr>
            <p:ph idx="1"/>
          </p:nvPr>
        </p:nvSpPr>
        <p:spPr>
          <a:xfrm>
            <a:off x="539552" y="1916832"/>
            <a:ext cx="7848872" cy="4680520"/>
          </a:xfrm>
        </p:spPr>
        <p:txBody>
          <a:bodyPr>
            <a:normAutofit fontScale="92500" lnSpcReduction="10000"/>
          </a:bodyPr>
          <a:lstStyle/>
          <a:p>
            <a:r>
              <a:rPr lang="el-GR" sz="2600" b="1" dirty="0" smtClean="0"/>
              <a:t>Συνεισφορά στην </a:t>
            </a:r>
            <a:r>
              <a:rPr lang="el-GR" sz="2600" b="1" dirty="0"/>
              <a:t>ευημερία της κοινωνίας και της ανθρωπότητας </a:t>
            </a:r>
            <a:endParaRPr lang="el-GR" sz="2600" b="1" dirty="0" smtClean="0"/>
          </a:p>
          <a:p>
            <a:pPr lvl="1"/>
            <a:r>
              <a:rPr lang="el-GR" dirty="0" smtClean="0"/>
              <a:t>Υποχρέωση </a:t>
            </a:r>
            <a:r>
              <a:rPr lang="el-GR" dirty="0"/>
              <a:t>κάθε μέλους της ένωσης να προστατεύει τα θεμελιώδη ανθρώπινα δικαιώματα και να εκτιμά την διαφορετικότητα όλων των πολιτισμών. </a:t>
            </a:r>
            <a:endParaRPr lang="el-GR" dirty="0" smtClean="0"/>
          </a:p>
          <a:p>
            <a:pPr lvl="1"/>
            <a:r>
              <a:rPr lang="el-GR" dirty="0" smtClean="0"/>
              <a:t>Ένας </a:t>
            </a:r>
            <a:r>
              <a:rPr lang="el-GR" dirty="0"/>
              <a:t>ουσιαστικός σκοπός των επαγγελματιών στο χώρο των υπολογιστών είναι να </a:t>
            </a:r>
            <a:r>
              <a:rPr lang="el-GR" b="1" dirty="0"/>
              <a:t>ελαχιστοποιήσουν τις αρνητικές συνέπειες των υπολογιστικών συστημάτων, όπως είναι η απειλή της υγείας και της ασφάλειας των πολιτών. </a:t>
            </a:r>
            <a:endParaRPr lang="el-GR" b="1" dirty="0" smtClean="0"/>
          </a:p>
          <a:p>
            <a:pPr lvl="1"/>
            <a:r>
              <a:rPr lang="el-GR" dirty="0" smtClean="0"/>
              <a:t>Όταν </a:t>
            </a:r>
            <a:r>
              <a:rPr lang="el-GR" dirty="0"/>
              <a:t>σχεδιάζουν ή λειτουργούν υπολογιστικά συστήματα οι επαγγελματίες πρέπει να εξασφαλίζουν από πριν, ότι τα προϊόντα τους και οι ενέργειες τους θα εξυπηρετήσουν κοινωνικές ανάγκες και δεν θα προκαλέσουν επιβλαβή αποτελέσματα στην υγεία και την ευημερία (των πολιτών). </a:t>
            </a:r>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6</a:t>
            </a:fld>
            <a:endParaRPr lang="el-GR"/>
          </a:p>
        </p:txBody>
      </p:sp>
    </p:spTree>
    <p:extLst>
      <p:ext uri="{BB962C8B-B14F-4D97-AF65-F5344CB8AC3E}">
        <p14:creationId xmlns:p14="http://schemas.microsoft.com/office/powerpoint/2010/main" val="3194163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024744" cy="1143000"/>
          </a:xfrm>
        </p:spPr>
        <p:txBody>
          <a:bodyPr>
            <a:normAutofit/>
          </a:bodyPr>
          <a:lstStyle/>
          <a:p>
            <a:r>
              <a:rPr lang="el-GR" dirty="0" smtClean="0"/>
              <a:t>Γενικά ηθικά καθήκοντα</a:t>
            </a:r>
            <a:endParaRPr lang="el-GR" dirty="0"/>
          </a:p>
        </p:txBody>
      </p:sp>
      <p:sp>
        <p:nvSpPr>
          <p:cNvPr id="3" name="Content Placeholder 2"/>
          <p:cNvSpPr>
            <a:spLocks noGrp="1"/>
          </p:cNvSpPr>
          <p:nvPr>
            <p:ph idx="1"/>
          </p:nvPr>
        </p:nvSpPr>
        <p:spPr>
          <a:xfrm>
            <a:off x="539552" y="1916832"/>
            <a:ext cx="7848872" cy="4680520"/>
          </a:xfrm>
        </p:spPr>
        <p:txBody>
          <a:bodyPr>
            <a:normAutofit/>
          </a:bodyPr>
          <a:lstStyle/>
          <a:p>
            <a:r>
              <a:rPr lang="el-GR" b="1" dirty="0"/>
              <a:t>Συνεισφορά στην ευημερία της κοινωνίας και της ανθρωπότητας </a:t>
            </a:r>
            <a:endParaRPr lang="el-GR" dirty="0" smtClean="0"/>
          </a:p>
          <a:p>
            <a:r>
              <a:rPr lang="el-GR" sz="2000" dirty="0" smtClean="0"/>
              <a:t>Επιπλέον </a:t>
            </a:r>
            <a:r>
              <a:rPr lang="el-GR" sz="2000" dirty="0"/>
              <a:t>στο πλαίσιο ενός κοινωνικού περιβάλλοντος που παρέχει ασφάλεια, η ανθρώπινη ευημερία περιλαμβάνει και ένα ασφαλές φυσικό περιβάλλον. Άρα οι επαγγελματίες που σχεδιάζουν και αναπτύσσουν συστήματα υπολογιστών </a:t>
            </a:r>
            <a:r>
              <a:rPr lang="el-GR" sz="2000" b="1" dirty="0"/>
              <a:t>πρέπει να προειδοποιούν και να ενημερώνουν τους άλλους ανθρώπους για πιθανή καταστροφή στο τοπικό ή στο γενικότερο φυσικό περιβάλλον. </a:t>
            </a:r>
            <a:endParaRPr lang="el-GR" sz="2000" b="1" dirty="0" smtClean="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7</a:t>
            </a:fld>
            <a:endParaRPr lang="el-GR"/>
          </a:p>
        </p:txBody>
      </p:sp>
    </p:spTree>
    <p:extLst>
      <p:ext uri="{BB962C8B-B14F-4D97-AF65-F5344CB8AC3E}">
        <p14:creationId xmlns:p14="http://schemas.microsoft.com/office/powerpoint/2010/main" val="3144678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024744" cy="1143000"/>
          </a:xfrm>
        </p:spPr>
        <p:txBody>
          <a:bodyPr>
            <a:normAutofit/>
          </a:bodyPr>
          <a:lstStyle/>
          <a:p>
            <a:r>
              <a:rPr lang="el-GR" dirty="0"/>
              <a:t>Γενικά ηθικά </a:t>
            </a:r>
            <a:r>
              <a:rPr lang="el-GR" dirty="0" smtClean="0"/>
              <a:t>καθήκοντα</a:t>
            </a:r>
            <a:endParaRPr lang="el-GR" dirty="0"/>
          </a:p>
        </p:txBody>
      </p:sp>
      <p:sp>
        <p:nvSpPr>
          <p:cNvPr id="3" name="Content Placeholder 2"/>
          <p:cNvSpPr>
            <a:spLocks noGrp="1"/>
          </p:cNvSpPr>
          <p:nvPr>
            <p:ph idx="1"/>
          </p:nvPr>
        </p:nvSpPr>
        <p:spPr>
          <a:xfrm>
            <a:off x="539552" y="1916832"/>
            <a:ext cx="7848872" cy="4680520"/>
          </a:xfrm>
        </p:spPr>
        <p:txBody>
          <a:bodyPr>
            <a:normAutofit fontScale="92500" lnSpcReduction="20000"/>
          </a:bodyPr>
          <a:lstStyle/>
          <a:p>
            <a:r>
              <a:rPr lang="el-GR" sz="2600" b="1" dirty="0" smtClean="0"/>
              <a:t>Αποφυγή πρόκλησης βλάβης </a:t>
            </a:r>
            <a:r>
              <a:rPr lang="el-GR" sz="2600" b="1" dirty="0"/>
              <a:t>στους άλλους </a:t>
            </a:r>
            <a:endParaRPr lang="el-GR" sz="2600" b="1" dirty="0" smtClean="0"/>
          </a:p>
          <a:p>
            <a:pPr lvl="1"/>
            <a:r>
              <a:rPr lang="el-GR" dirty="0"/>
              <a:t>Η λέξη βλάβη δεν σημαίνει μόνο να τραυματίζουμε σωματικά κάποιον αλλά να κάνουμε ενέργειες με αρνητικές συνέπειες ως προς εκείνον και ως προς το «ευρύτερο κοινωνικό σύνολο», όπως είναι η καταστροφή περιουσίας, του φυσικού περιβάλλοντος, απώλεια χρήσιμων πληροφοριών κτλ.» </a:t>
            </a:r>
            <a:endParaRPr lang="el-GR" dirty="0" smtClean="0"/>
          </a:p>
          <a:p>
            <a:pPr lvl="1"/>
            <a:r>
              <a:rPr lang="el-GR" dirty="0" smtClean="0"/>
              <a:t>Η </a:t>
            </a:r>
            <a:r>
              <a:rPr lang="el-GR" dirty="0"/>
              <a:t>αρχή αυτή απαγορεύει τη χρήση της τεχνολογίας υπολογιστών με τρόπους που προκαλούν βλάβη σε ξεχωριστούς χρήστες, στο «κοινωνικό σύνολο», στους εργοδότες και μισθωτούς. </a:t>
            </a:r>
            <a:endParaRPr lang="el-GR" dirty="0" smtClean="0"/>
          </a:p>
          <a:p>
            <a:pPr lvl="1"/>
            <a:r>
              <a:rPr lang="el-GR" dirty="0" smtClean="0"/>
              <a:t>Στις </a:t>
            </a:r>
            <a:r>
              <a:rPr lang="el-GR" dirty="0"/>
              <a:t>επιβλαβείς πράξεις περιλαμβάνονται </a:t>
            </a:r>
            <a:r>
              <a:rPr lang="el-GR" b="1" dirty="0"/>
              <a:t>σκόπιμη καταστροφή ή παραποίηση αρχείων ή και προγραμμάτων </a:t>
            </a:r>
            <a:r>
              <a:rPr lang="el-GR" dirty="0"/>
              <a:t>που έχουν ως αποτέλεσμα την καταστροφή βασικών φυσικών πόρων ή και ανθρώπινων δυνάμεων όπως είναι η προσπάθεια για τον καθαρισμό υπολογιστών από τους ιούς. </a:t>
            </a:r>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8</a:t>
            </a:fld>
            <a:endParaRPr lang="el-GR"/>
          </a:p>
        </p:txBody>
      </p:sp>
    </p:spTree>
    <p:extLst>
      <p:ext uri="{BB962C8B-B14F-4D97-AF65-F5344CB8AC3E}">
        <p14:creationId xmlns:p14="http://schemas.microsoft.com/office/powerpoint/2010/main" val="2001738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024744" cy="1143000"/>
          </a:xfrm>
        </p:spPr>
        <p:txBody>
          <a:bodyPr>
            <a:normAutofit/>
          </a:bodyPr>
          <a:lstStyle/>
          <a:p>
            <a:r>
              <a:rPr lang="el-GR" dirty="0"/>
              <a:t>Γενικά ηθικά </a:t>
            </a:r>
            <a:r>
              <a:rPr lang="el-GR" dirty="0" smtClean="0"/>
              <a:t>καθήκοντα</a:t>
            </a:r>
            <a:endParaRPr lang="el-GR" dirty="0"/>
          </a:p>
        </p:txBody>
      </p:sp>
      <p:sp>
        <p:nvSpPr>
          <p:cNvPr id="3" name="Content Placeholder 2"/>
          <p:cNvSpPr>
            <a:spLocks noGrp="1"/>
          </p:cNvSpPr>
          <p:nvPr>
            <p:ph idx="1"/>
          </p:nvPr>
        </p:nvSpPr>
        <p:spPr>
          <a:xfrm>
            <a:off x="539552" y="1916832"/>
            <a:ext cx="7848872" cy="4680520"/>
          </a:xfrm>
        </p:spPr>
        <p:txBody>
          <a:bodyPr>
            <a:normAutofit/>
          </a:bodyPr>
          <a:lstStyle/>
          <a:p>
            <a:r>
              <a:rPr lang="el-GR" b="1" dirty="0"/>
              <a:t>Αποφυγή πρόκλησης βλάβης στους άλλους </a:t>
            </a:r>
            <a:endParaRPr lang="el-GR" dirty="0" smtClean="0"/>
          </a:p>
          <a:p>
            <a:pPr lvl="1"/>
            <a:r>
              <a:rPr lang="el-GR" sz="2000" dirty="0" smtClean="0"/>
              <a:t>Επίσης </a:t>
            </a:r>
            <a:r>
              <a:rPr lang="el-GR" sz="2000" dirty="0"/>
              <a:t>καλοπροαίρετες πράξεις που σχετίζονται με καθορισμένα καθήκοντα είναι δυνατόν να προκαλέσουν κακό, που δεν είναι αναμενόμενο. </a:t>
            </a:r>
            <a:r>
              <a:rPr lang="el-GR" sz="2000" b="1" dirty="0"/>
              <a:t>Σε τέτοιες περιπτώσεις το υπεύθυνο άτομο (ή άτομα) είναι υποχρεωμένο να ξανακάνει την δουλειά ή να μετριάσει τις αρνητικές συνέπειες όσον αυτό είναι δυνατόν</a:t>
            </a:r>
            <a:r>
              <a:rPr lang="el-GR" sz="2000" dirty="0"/>
              <a:t>. </a:t>
            </a:r>
            <a:endParaRPr lang="el-GR" sz="2000" dirty="0" smtClean="0"/>
          </a:p>
          <a:p>
            <a:pPr lvl="1"/>
            <a:r>
              <a:rPr lang="el-GR" sz="2000" dirty="0" smtClean="0"/>
              <a:t>Ένας </a:t>
            </a:r>
            <a:r>
              <a:rPr lang="el-GR" sz="2000" dirty="0"/>
              <a:t>τρόπος για την αποφυγή αθέλητης βλάβης είναι η προσεκτική μελέτη των δυνατών επιπτώσεων πάνω σε όλους που επηρεάζονται (θίγονται) από τις αποφάσεις που παίρνονται κατά την σχεδίαση και χρήση των υπολογιστικών συστημάτων. </a:t>
            </a:r>
            <a:endParaRPr lang="el-GR" sz="2000" dirty="0" smtClean="0"/>
          </a:p>
        </p:txBody>
      </p:sp>
      <p:sp>
        <p:nvSpPr>
          <p:cNvPr id="4" name="Date Placeholder 3"/>
          <p:cNvSpPr>
            <a:spLocks noGrp="1"/>
          </p:cNvSpPr>
          <p:nvPr>
            <p:ph type="dt" sz="half" idx="10"/>
          </p:nvPr>
        </p:nvSpPr>
        <p:spPr/>
        <p:txBody>
          <a:bodyPr/>
          <a:lstStyle/>
          <a:p>
            <a:fld id="{00D048C6-0A96-4BBE-B02D-E600EEE3DD41}" type="datetime1">
              <a:rPr lang="el-GR" smtClean="0"/>
              <a:t>4/10/2012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9</a:t>
            </a:fld>
            <a:endParaRPr lang="el-GR"/>
          </a:p>
        </p:txBody>
      </p:sp>
    </p:spTree>
    <p:extLst>
      <p:ext uri="{BB962C8B-B14F-4D97-AF65-F5344CB8AC3E}">
        <p14:creationId xmlns:p14="http://schemas.microsoft.com/office/powerpoint/2010/main" val="4280294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additive="base">
                                        <p:cTn id="1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579</TotalTime>
  <Words>1777</Words>
  <Application>Microsoft Office PowerPoint</Application>
  <PresentationFormat>On-screen Show (4:3)</PresentationFormat>
  <Paragraphs>127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Austin</vt:lpstr>
      <vt:lpstr>2. Ειδικοί κανόνες Επαγγελματικής Δεοντολογίας</vt:lpstr>
      <vt:lpstr> 1. ΚΩΔΙΚΑΣ ΔΕΟΝΤΟΛΟΓΙΑΣ ΜΗΧΑΝΙΚΩΝ ΥΠΟΛΟΓΙΣΤΩΝ ΚΑΙ ΕΠΑΓΓΕΛΜΑΤΙΚΗ ΣΥΜΠΕΡΙΦΟΡΑ ΤΗΣ ACM </vt:lpstr>
      <vt:lpstr>Κύρια χαρακτηριστικά του κώδικα</vt:lpstr>
      <vt:lpstr>Κύρια χαρακτηριστικά του κώδικα</vt:lpstr>
      <vt:lpstr>1. Γενικά Ηθικά Καθήκοντα</vt:lpstr>
      <vt:lpstr>Γενικά ηθικά καθήκοντα </vt:lpstr>
      <vt:lpstr>Γενικά ηθικά καθήκοντα</vt:lpstr>
      <vt:lpstr>Γενικά ηθικά καθήκοντα</vt:lpstr>
      <vt:lpstr>Γενικά ηθικά καθήκοντα</vt:lpstr>
      <vt:lpstr>Γενικά ηθικά καθήκοντα</vt:lpstr>
      <vt:lpstr>Γενικά ηθικά καθήκοντα</vt:lpstr>
      <vt:lpstr>Γενικά ηθικά καθήκοντα</vt:lpstr>
      <vt:lpstr>Γενικά ηθικά καθήκοντα</vt:lpstr>
      <vt:lpstr>Γενικά ηθικά καθήκοντα</vt:lpstr>
      <vt:lpstr>Γενικά ηθικά καθήκοντα</vt:lpstr>
      <vt:lpstr>Γενικά ηθικά καθήκοντα</vt:lpstr>
      <vt:lpstr>Γενικά ηθικά καθήκοντα</vt:lpstr>
      <vt:lpstr>Γενικά ηθικά καθήκοντα</vt:lpstr>
      <vt:lpstr>Γενικά ηθικά καθήκοντα</vt:lpstr>
      <vt:lpstr>Γενικά ηθικά καθήκοντα</vt:lpstr>
      <vt:lpstr>Γενικά ηθικά καθήκοντα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Δεοντολογία Επαγγέλματος</dc:title>
  <dc:creator>chlavran</dc:creator>
  <cp:lastModifiedBy>chlavran</cp:lastModifiedBy>
  <cp:revision>27</cp:revision>
  <dcterms:created xsi:type="dcterms:W3CDTF">2012-09-30T07:45:10Z</dcterms:created>
  <dcterms:modified xsi:type="dcterms:W3CDTF">2012-10-04T13:56:22Z</dcterms:modified>
</cp:coreProperties>
</file>