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88" r:id="rId2"/>
    <p:sldId id="272" r:id="rId3"/>
    <p:sldId id="289" r:id="rId4"/>
    <p:sldId id="291" r:id="rId5"/>
    <p:sldId id="292" r:id="rId6"/>
    <p:sldId id="293" r:id="rId7"/>
    <p:sldId id="294" r:id="rId8"/>
    <p:sldId id="295" r:id="rId9"/>
    <p:sldId id="296" r:id="rId10"/>
    <p:sldId id="298" r:id="rId11"/>
    <p:sldId id="299" r:id="rId12"/>
    <p:sldId id="300" r:id="rId13"/>
    <p:sldId id="301" r:id="rId14"/>
    <p:sldId id="302" r:id="rId15"/>
    <p:sldId id="303" r:id="rId16"/>
    <p:sldId id="304" r:id="rId17"/>
    <p:sldId id="305"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26/10/2012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26/10/2012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26/10/2012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26/10/2012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26/10/2012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26/10/2012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26/10/2012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26/10/2012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26/10/2012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26/10/2012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26/10/2012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26/10/2012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26/10/2012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44009" y="2348880"/>
            <a:ext cx="3600400" cy="2061756"/>
          </a:xfrm>
        </p:spPr>
        <p:txBody>
          <a:bodyPr>
            <a:noAutofit/>
          </a:bodyPr>
          <a:lstStyle/>
          <a:p>
            <a:r>
              <a:rPr lang="el-GR" sz="2800" dirty="0"/>
              <a:t/>
            </a:r>
            <a:br>
              <a:rPr lang="el-GR" sz="2800" dirty="0"/>
            </a:br>
            <a:r>
              <a:rPr lang="el-GR" sz="2800" dirty="0"/>
              <a:t/>
            </a:r>
            <a:br>
              <a:rPr lang="el-GR" sz="2800" dirty="0"/>
            </a:br>
            <a:r>
              <a:rPr lang="el-GR" sz="2400" b="1" dirty="0" smtClean="0"/>
              <a:t>ΠΡΟΣΑΝΑΤΟΛΙΣΜΟΣ</a:t>
            </a:r>
            <a:r>
              <a:rPr lang="el-GR" sz="2800" b="1" dirty="0" smtClean="0"/>
              <a:t> </a:t>
            </a:r>
            <a:r>
              <a:rPr lang="el-GR" sz="2800" b="1" dirty="0"/>
              <a:t>ΣΤΙΣ ΑΝΘΡΩΠΙΝΕΣ ΣΧΕΣΕΙΣ </a:t>
            </a:r>
            <a:r>
              <a:rPr lang="el-GR" sz="2800" b="1" dirty="0" smtClean="0"/>
              <a:t>– ΜΕΡΟΣ Α</a:t>
            </a:r>
            <a:endParaRPr lang="el-GR" sz="2800" dirty="0"/>
          </a:p>
        </p:txBody>
      </p:sp>
      <p:sp>
        <p:nvSpPr>
          <p:cNvPr id="4" name="Date Placeholder 3"/>
          <p:cNvSpPr>
            <a:spLocks noGrp="1"/>
          </p:cNvSpPr>
          <p:nvPr>
            <p:ph type="dt" sz="half" idx="10"/>
          </p:nvPr>
        </p:nvSpPr>
        <p:spPr/>
        <p:txBody>
          <a:bodyPr/>
          <a:lstStyle/>
          <a:p>
            <a:fld id="{C6A31187-0655-4747-8D2C-D265A5BDD9E7}"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sp>
        <p:nvSpPr>
          <p:cNvPr id="7" name="Subtitle 6"/>
          <p:cNvSpPr>
            <a:spLocks noGrp="1"/>
          </p:cNvSpPr>
          <p:nvPr>
            <p:ph type="subTitle" idx="1"/>
          </p:nvPr>
        </p:nvSpPr>
        <p:spPr/>
        <p:txBody>
          <a:bodyPr/>
          <a:lstStyle/>
          <a:p>
            <a:endParaRPr lang="el-GR"/>
          </a:p>
        </p:txBody>
      </p:sp>
    </p:spTree>
    <p:extLst>
      <p:ext uri="{BB962C8B-B14F-4D97-AF65-F5344CB8AC3E}">
        <p14:creationId xmlns:p14="http://schemas.microsoft.com/office/powerpoint/2010/main" val="191068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7992888" cy="1143000"/>
          </a:xfrm>
        </p:spPr>
        <p:txBody>
          <a:bodyPr>
            <a:normAutofit fontScale="90000"/>
          </a:bodyPr>
          <a:lstStyle/>
          <a:p>
            <a:r>
              <a:rPr lang="el-GR" b="1" dirty="0"/>
              <a:t>Οι Κινήσεις για τις Ανθρώπινες Σχέσεις </a:t>
            </a:r>
            <a:endParaRPr lang="el-GR" dirty="0"/>
          </a:p>
        </p:txBody>
      </p:sp>
      <p:sp>
        <p:nvSpPr>
          <p:cNvPr id="3" name="Content Placeholder 2"/>
          <p:cNvSpPr>
            <a:spLocks noGrp="1"/>
          </p:cNvSpPr>
          <p:nvPr>
            <p:ph idx="1"/>
          </p:nvPr>
        </p:nvSpPr>
        <p:spPr>
          <a:xfrm>
            <a:off x="323528" y="1772816"/>
            <a:ext cx="8064896" cy="4824536"/>
          </a:xfrm>
        </p:spPr>
        <p:txBody>
          <a:bodyPr>
            <a:normAutofit/>
          </a:bodyPr>
          <a:lstStyle/>
          <a:p>
            <a:pPr algn="just"/>
            <a:r>
              <a:rPr lang="el-GR" dirty="0" smtClean="0"/>
              <a:t>Οι </a:t>
            </a:r>
            <a:r>
              <a:rPr lang="el-GR" dirty="0"/>
              <a:t>περισσότεροι προοδευτικοί μάνατζερ και επόπτες που ενστερνίζονται το σύγχρονο τρόπο σκέψης </a:t>
            </a:r>
            <a:r>
              <a:rPr lang="el-GR" b="1" dirty="0"/>
              <a:t>απορρίπτουν την ιδέα</a:t>
            </a:r>
            <a:r>
              <a:rPr lang="el-GR" dirty="0"/>
              <a:t> ότι πρέπει να μεταχειρίζονται ή να χρησιμοποιούν τους </a:t>
            </a:r>
            <a:r>
              <a:rPr lang="el-GR" b="1" dirty="0"/>
              <a:t>εργαζομένους σαν εργαλεία</a:t>
            </a:r>
            <a:r>
              <a:rPr lang="el-GR" dirty="0"/>
              <a:t>, χωρίς να ενδιαφέρονται για την προσωπική τους ευημερία. </a:t>
            </a:r>
            <a:endParaRPr lang="el-GR" dirty="0" smtClean="0"/>
          </a:p>
          <a:p>
            <a:pPr algn="just"/>
            <a:r>
              <a:rPr lang="el-GR" dirty="0" smtClean="0"/>
              <a:t>Η </a:t>
            </a:r>
            <a:r>
              <a:rPr lang="el-GR" dirty="0"/>
              <a:t>αναγνώριση της ανάγκης βελτίωσης των σχέσεων με τους υπαλλήλους οδήγησε στην κίνηση των ανθρώπινων σχέσεων, η οποία ξεκίνησε το 19ο αιώνα και συνεχίζεται μέχρι σήμερα.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a:p>
        </p:txBody>
      </p:sp>
    </p:spTree>
    <p:extLst>
      <p:ext uri="{BB962C8B-B14F-4D97-AF65-F5344CB8AC3E}">
        <p14:creationId xmlns:p14="http://schemas.microsoft.com/office/powerpoint/2010/main" val="1836394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Πατερναλισμός </a:t>
            </a:r>
            <a:endParaRPr lang="el-GR" dirty="0"/>
          </a:p>
        </p:txBody>
      </p:sp>
      <p:sp>
        <p:nvSpPr>
          <p:cNvPr id="3" name="Content Placeholder 2"/>
          <p:cNvSpPr>
            <a:spLocks noGrp="1"/>
          </p:cNvSpPr>
          <p:nvPr>
            <p:ph idx="1"/>
          </p:nvPr>
        </p:nvSpPr>
        <p:spPr>
          <a:xfrm>
            <a:off x="323528" y="1772816"/>
            <a:ext cx="8064896" cy="4824536"/>
          </a:xfrm>
        </p:spPr>
        <p:txBody>
          <a:bodyPr>
            <a:normAutofit lnSpcReduction="10000"/>
          </a:bodyPr>
          <a:lstStyle/>
          <a:p>
            <a:pPr algn="just"/>
            <a:r>
              <a:rPr lang="el-GR" dirty="0"/>
              <a:t>Τα πρώτα χρόνια του 19ου αιώνα χαρακτηρίστηκαν από τις προσπάθειες μερικών ιδιοκτητών εργοστασίων να βελτιώσουν τη δύσκολη κατάσταση στην οποία βρισκόταν η εργατική τάξη. </a:t>
            </a:r>
            <a:endParaRPr lang="el-GR" dirty="0"/>
          </a:p>
          <a:p>
            <a:pPr algn="just"/>
            <a:r>
              <a:rPr lang="el-GR" dirty="0" smtClean="0"/>
              <a:t>Αυτοί </a:t>
            </a:r>
            <a:r>
              <a:rPr lang="el-GR" dirty="0"/>
              <a:t>οι εργοδότες πίστευαν ότι αν μπορούσαν να βελτιώσουν την υγεία και την ηθική των υπαλλήλων, τότε θα μπορούσαν να παράγουν περισσότερο. </a:t>
            </a:r>
            <a:endParaRPr lang="el-GR" dirty="0" smtClean="0"/>
          </a:p>
          <a:p>
            <a:pPr algn="just"/>
            <a:r>
              <a:rPr lang="el-GR" dirty="0" smtClean="0"/>
              <a:t>Ο </a:t>
            </a:r>
            <a:r>
              <a:rPr lang="el-GR" dirty="0"/>
              <a:t>πατερναλισμός, όπως εφαρμόστηκε κατά τη διάρκεια αυτής της χρονικής περιόδου, </a:t>
            </a:r>
            <a:r>
              <a:rPr lang="el-GR" b="1" dirty="0"/>
              <a:t>έφερε τους εργοδότες σε θέση εξουσίας να προσπαθούν να ελέγξουν τη συμπεριφορά των υπαλλήλων, όπως οι γονείς που προσπαθούν να ελέγξουν τη συμπεριφορά των παιδιών τους.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11</a:t>
            </a:fld>
            <a:endParaRPr lang="el-GR"/>
          </a:p>
        </p:txBody>
      </p:sp>
    </p:spTree>
    <p:extLst>
      <p:ext uri="{BB962C8B-B14F-4D97-AF65-F5344CB8AC3E}">
        <p14:creationId xmlns:p14="http://schemas.microsoft.com/office/powerpoint/2010/main" val="3030497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Πατερναλισμός </a:t>
            </a:r>
            <a:endParaRPr lang="el-GR" dirty="0"/>
          </a:p>
        </p:txBody>
      </p:sp>
      <p:sp>
        <p:nvSpPr>
          <p:cNvPr id="3" name="Content Placeholder 2"/>
          <p:cNvSpPr>
            <a:spLocks noGrp="1"/>
          </p:cNvSpPr>
          <p:nvPr>
            <p:ph idx="1"/>
          </p:nvPr>
        </p:nvSpPr>
        <p:spPr>
          <a:xfrm>
            <a:off x="323528" y="1772816"/>
            <a:ext cx="8064896" cy="4824536"/>
          </a:xfrm>
        </p:spPr>
        <p:txBody>
          <a:bodyPr>
            <a:normAutofit fontScale="92500" lnSpcReduction="10000"/>
          </a:bodyPr>
          <a:lstStyle/>
          <a:p>
            <a:pPr algn="just"/>
            <a:r>
              <a:rPr lang="el-GR" dirty="0" smtClean="0"/>
              <a:t>Ένα </a:t>
            </a:r>
            <a:r>
              <a:rPr lang="el-GR" dirty="0"/>
              <a:t>παράδειγμα τέτοιου πατερναλισμού ήταν το Σύστημα </a:t>
            </a:r>
            <a:r>
              <a:rPr lang="el-GR" dirty="0" err="1"/>
              <a:t>Lowell</a:t>
            </a:r>
            <a:r>
              <a:rPr lang="el-GR" dirty="0"/>
              <a:t>, το οποίο πήρε το όνομα του από τον ιδιοκτήτη ενός εργοστασίου υφαντουργίας στη Νέα Αγγλία, ο οποίος παρείχε στους υπαλλήλους του </a:t>
            </a:r>
            <a:r>
              <a:rPr lang="el-GR" dirty="0" smtClean="0"/>
              <a:t>εργατικούς </a:t>
            </a:r>
            <a:r>
              <a:rPr lang="el-GR" dirty="0"/>
              <a:t>κοιτώνες. </a:t>
            </a:r>
            <a:endParaRPr lang="el-GR" dirty="0" smtClean="0"/>
          </a:p>
          <a:p>
            <a:pPr algn="just"/>
            <a:r>
              <a:rPr lang="el-GR" dirty="0" smtClean="0"/>
              <a:t>Αυτός </a:t>
            </a:r>
            <a:r>
              <a:rPr lang="el-GR" dirty="0"/>
              <a:t>ο διακανονισμός έδωσε στον </a:t>
            </a:r>
            <a:r>
              <a:rPr lang="el-GR" dirty="0" err="1"/>
              <a:t>Lowell</a:t>
            </a:r>
            <a:r>
              <a:rPr lang="el-GR" dirty="0"/>
              <a:t> την ευκαιρία να αναθεωρήσει πολλές από τις απόψεις του για την ιδιωτική ζωή των υπαλλήλων του. Η συμμετοχή στη Θεία Λειτουργία, η προσωπική επαφή και η εκπαίδευση των νέων γυναικών σε οικιακά καθήκοντα έτυχαν προσεκτικής εξέτασης. </a:t>
            </a:r>
            <a:endParaRPr lang="el-GR" dirty="0" smtClean="0"/>
          </a:p>
          <a:p>
            <a:pPr algn="just"/>
            <a:r>
              <a:rPr lang="el-GR" b="1" dirty="0" smtClean="0"/>
              <a:t>Δυστυχώς</a:t>
            </a:r>
            <a:r>
              <a:rPr lang="el-GR" b="1" dirty="0"/>
              <a:t>, αυτές οι πρακτικές αποκάλυψαν την έντονη διαφορά στις απόψεις μεταξύ αυτών που έπαιρναν τους μισθούς και αυτών που πλήρωναν τους μισθούς.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12</a:t>
            </a:fld>
            <a:endParaRPr lang="el-GR"/>
          </a:p>
        </p:txBody>
      </p:sp>
    </p:spTree>
    <p:extLst>
      <p:ext uri="{BB962C8B-B14F-4D97-AF65-F5344CB8AC3E}">
        <p14:creationId xmlns:p14="http://schemas.microsoft.com/office/powerpoint/2010/main" val="1516675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Πατερναλισμός </a:t>
            </a:r>
            <a:endParaRPr lang="el-GR" dirty="0"/>
          </a:p>
        </p:txBody>
      </p:sp>
      <p:sp>
        <p:nvSpPr>
          <p:cNvPr id="3" name="Content Placeholder 2"/>
          <p:cNvSpPr>
            <a:spLocks noGrp="1"/>
          </p:cNvSpPr>
          <p:nvPr>
            <p:ph idx="1"/>
          </p:nvPr>
        </p:nvSpPr>
        <p:spPr>
          <a:xfrm>
            <a:off x="323528" y="1772816"/>
            <a:ext cx="8064896" cy="4824536"/>
          </a:xfrm>
        </p:spPr>
        <p:txBody>
          <a:bodyPr>
            <a:normAutofit fontScale="92500" lnSpcReduction="10000"/>
          </a:bodyPr>
          <a:lstStyle/>
          <a:p>
            <a:pPr algn="just"/>
            <a:r>
              <a:rPr lang="el-GR" dirty="0"/>
              <a:t>Ο πατερναλισμός, όπως αναπτύχθηκε στα πλαίσια της κίνησης για τις ανθρώπινες σχέσεις, </a:t>
            </a:r>
            <a:r>
              <a:rPr lang="el-GR" b="1" dirty="0"/>
              <a:t>βασίστηκε στην άποψη ότι ο μέσος εργάτης είναι χαμηλής νοημοσύνης και τεμπέλης, και ότι χρειάζεται προτροπή και πειθαρχία, καθώς και να προστατευθεί από την προσωπική του ανοησία. </a:t>
            </a:r>
            <a:endParaRPr lang="el-GR" b="1" dirty="0" smtClean="0"/>
          </a:p>
          <a:p>
            <a:pPr algn="just"/>
            <a:r>
              <a:rPr lang="el-GR" dirty="0" smtClean="0"/>
              <a:t>Ελάχιστες</a:t>
            </a:r>
            <a:r>
              <a:rPr lang="el-GR" dirty="0"/>
              <a:t>, πρακτικές στους σύγχρονους οργανισμούς, αν υπάρχουν, είναι εμφανώς πατερναλιστικές. </a:t>
            </a:r>
            <a:r>
              <a:rPr lang="el-GR" b="1" dirty="0" smtClean="0"/>
              <a:t>Ενδυματολογικοί </a:t>
            </a:r>
            <a:r>
              <a:rPr lang="el-GR" b="1" dirty="0"/>
              <a:t>κώδικες, έλεγχος για χρήση ναρκωτικών, επίσημη και ανεπίσημη συμπεριφορά των υπαλλήλων</a:t>
            </a:r>
            <a:r>
              <a:rPr lang="el-GR" dirty="0"/>
              <a:t> και διάφορες άλλες ρυθμιστικές πρακτικές οι οποίες θεωρούνται κατάλληλες για τη θέση του υπαλλήλου μέσα στην επιχείρηση, είναι μερικά παραδείγματα έμμεσης εφαρμογής του πατερναλισμού σήμερα.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13</a:t>
            </a:fld>
            <a:endParaRPr lang="el-GR"/>
          </a:p>
        </p:txBody>
      </p:sp>
    </p:spTree>
    <p:extLst>
      <p:ext uri="{BB962C8B-B14F-4D97-AF65-F5344CB8AC3E}">
        <p14:creationId xmlns:p14="http://schemas.microsoft.com/office/powerpoint/2010/main" val="2501143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Επιστημονική Οργάνωση </a:t>
            </a:r>
            <a:r>
              <a:rPr lang="el-GR" b="1" dirty="0" smtClean="0"/>
              <a:t> </a:t>
            </a:r>
            <a:endParaRPr lang="el-GR" dirty="0"/>
          </a:p>
        </p:txBody>
      </p:sp>
      <p:sp>
        <p:nvSpPr>
          <p:cNvPr id="3" name="Content Placeholder 2"/>
          <p:cNvSpPr>
            <a:spLocks noGrp="1"/>
          </p:cNvSpPr>
          <p:nvPr>
            <p:ph idx="1"/>
          </p:nvPr>
        </p:nvSpPr>
        <p:spPr>
          <a:xfrm>
            <a:off x="323528" y="1772816"/>
            <a:ext cx="8064896" cy="4824536"/>
          </a:xfrm>
        </p:spPr>
        <p:txBody>
          <a:bodyPr>
            <a:normAutofit lnSpcReduction="10000"/>
          </a:bodyPr>
          <a:lstStyle/>
          <a:p>
            <a:pPr algn="just"/>
            <a:r>
              <a:rPr lang="el-GR" dirty="0"/>
              <a:t>Οι </a:t>
            </a:r>
            <a:r>
              <a:rPr lang="el-GR" dirty="0" err="1"/>
              <a:t>Frederick</a:t>
            </a:r>
            <a:r>
              <a:rPr lang="el-GR" dirty="0"/>
              <a:t> </a:t>
            </a:r>
            <a:r>
              <a:rPr lang="el-GR" dirty="0" err="1"/>
              <a:t>Taylor</a:t>
            </a:r>
            <a:r>
              <a:rPr lang="el-GR" dirty="0"/>
              <a:t>, </a:t>
            </a:r>
            <a:r>
              <a:rPr lang="el-GR" dirty="0" err="1"/>
              <a:t>Frank</a:t>
            </a:r>
            <a:r>
              <a:rPr lang="el-GR" dirty="0"/>
              <a:t> και </a:t>
            </a:r>
            <a:r>
              <a:rPr lang="el-GR" dirty="0" err="1"/>
              <a:t>Lillian</a:t>
            </a:r>
            <a:r>
              <a:rPr lang="el-GR" dirty="0"/>
              <a:t> </a:t>
            </a:r>
            <a:r>
              <a:rPr lang="el-GR" dirty="0" err="1"/>
              <a:t>Gilbreth</a:t>
            </a:r>
            <a:r>
              <a:rPr lang="el-GR" dirty="0"/>
              <a:t>, και </a:t>
            </a:r>
            <a:r>
              <a:rPr lang="el-GR" dirty="0" err="1"/>
              <a:t>Henry</a:t>
            </a:r>
            <a:r>
              <a:rPr lang="el-GR" dirty="0"/>
              <a:t> L. </a:t>
            </a:r>
            <a:r>
              <a:rPr lang="el-GR" dirty="0" err="1"/>
              <a:t>Gantt</a:t>
            </a:r>
            <a:r>
              <a:rPr lang="el-GR" dirty="0"/>
              <a:t> αναγνωρίστηκαν ως </a:t>
            </a:r>
            <a:r>
              <a:rPr lang="el-GR" b="1" dirty="0"/>
              <a:t>ειδικοί στη διοίκηση επιχειρήσεων</a:t>
            </a:r>
            <a:r>
              <a:rPr lang="el-GR" dirty="0"/>
              <a:t> λόγω των προσπαθειών τους να βελτιώσουν την αποδοτικότητα του κάθε εργαζομένου ξεχωριστά στις αρχές του 20ου αιώνα. </a:t>
            </a:r>
            <a:endParaRPr lang="el-GR" dirty="0" smtClean="0"/>
          </a:p>
          <a:p>
            <a:pPr algn="just"/>
            <a:r>
              <a:rPr lang="el-GR" dirty="0" smtClean="0"/>
              <a:t>Ο </a:t>
            </a:r>
            <a:r>
              <a:rPr lang="el-GR" dirty="0"/>
              <a:t>τρόπος προσέγγισης τους, ο οποίος έγινε γνωστός ως </a:t>
            </a:r>
            <a:r>
              <a:rPr lang="el-GR" b="1" dirty="0"/>
              <a:t>επιστημονική οργάνωση</a:t>
            </a:r>
            <a:r>
              <a:rPr lang="el-GR" dirty="0"/>
              <a:t>, άρχισε με την επιστημονική ανάλυση των εργασιών κατά την οποία κάθε εργασιακό καθήκον καθορίστηκε και περιορίστηκε στην πιο στοιχειώδη λειτουργία του</a:t>
            </a:r>
            <a:r>
              <a:rPr lang="el-GR" dirty="0" smtClean="0"/>
              <a:t>.</a:t>
            </a:r>
          </a:p>
          <a:p>
            <a:pPr algn="just"/>
            <a:r>
              <a:rPr lang="el-GR" b="1" dirty="0" smtClean="0"/>
              <a:t>Μετά</a:t>
            </a:r>
            <a:r>
              <a:rPr lang="el-GR" b="1" dirty="0"/>
              <a:t>, κάθε εργαζόμενος αναλάμβανε </a:t>
            </a:r>
            <a:r>
              <a:rPr lang="el-GR" b="1" dirty="0" smtClean="0"/>
              <a:t> ένα </a:t>
            </a:r>
            <a:r>
              <a:rPr lang="el-GR" b="1" dirty="0"/>
              <a:t>πολύ εξειδικευμένο καθήκον.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14</a:t>
            </a:fld>
            <a:endParaRPr lang="el-GR"/>
          </a:p>
        </p:txBody>
      </p:sp>
    </p:spTree>
    <p:extLst>
      <p:ext uri="{BB962C8B-B14F-4D97-AF65-F5344CB8AC3E}">
        <p14:creationId xmlns:p14="http://schemas.microsoft.com/office/powerpoint/2010/main" val="1792258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Επιστημονική Οργάνωση </a:t>
            </a:r>
            <a:r>
              <a:rPr lang="el-GR" b="1" dirty="0" smtClean="0"/>
              <a:t> </a:t>
            </a:r>
            <a:endParaRPr lang="el-GR" dirty="0"/>
          </a:p>
        </p:txBody>
      </p:sp>
      <p:sp>
        <p:nvSpPr>
          <p:cNvPr id="3" name="Content Placeholder 2"/>
          <p:cNvSpPr>
            <a:spLocks noGrp="1"/>
          </p:cNvSpPr>
          <p:nvPr>
            <p:ph idx="1"/>
          </p:nvPr>
        </p:nvSpPr>
        <p:spPr>
          <a:xfrm>
            <a:off x="323528" y="1772816"/>
            <a:ext cx="8064896" cy="4824536"/>
          </a:xfrm>
        </p:spPr>
        <p:txBody>
          <a:bodyPr>
            <a:normAutofit fontScale="92500" lnSpcReduction="10000"/>
          </a:bodyPr>
          <a:lstStyle/>
          <a:p>
            <a:pPr algn="just"/>
            <a:r>
              <a:rPr lang="el-GR" b="1" dirty="0" smtClean="0"/>
              <a:t>Οι </a:t>
            </a:r>
            <a:r>
              <a:rPr lang="el-GR" b="1" dirty="0"/>
              <a:t>ειδικοί στη διοικητική πίστευαν ότι ως αποτέλεσμα της εκπαίδευσης και της συνεχούς επανάληψης, οι εργαζόμενοι θα γίνονταν πολύ παραγωγικοί</a:t>
            </a:r>
            <a:r>
              <a:rPr lang="el-GR" b="1" dirty="0" smtClean="0"/>
              <a:t>. - </a:t>
            </a:r>
            <a:r>
              <a:rPr lang="el-GR" b="1" dirty="0" smtClean="0">
                <a:solidFill>
                  <a:srgbClr val="FF0000"/>
                </a:solidFill>
              </a:rPr>
              <a:t>ΕΞΙΔΕΙΚΕΥΣΗ</a:t>
            </a:r>
          </a:p>
          <a:p>
            <a:pPr algn="just"/>
            <a:r>
              <a:rPr lang="el-GR" dirty="0" smtClean="0"/>
              <a:t> </a:t>
            </a:r>
            <a:r>
              <a:rPr lang="el-GR" dirty="0"/>
              <a:t>Διαχωρίζοντας τη συνολική διαδικασία της εργασίας σε επιμέρους καθήκοντα και εκπαιδεύοντας κατάλληλα τους εργαζομένους ώστε να εκτελούν αυτά τα εξειδικευμένα καθήκοντα, προέβλεπαν ότι θα σημειωθεί αύξηση της παραγωγικότητας. </a:t>
            </a:r>
            <a:endParaRPr lang="el-GR" dirty="0" smtClean="0"/>
          </a:p>
          <a:p>
            <a:pPr algn="just"/>
            <a:r>
              <a:rPr lang="el-GR" dirty="0" smtClean="0"/>
              <a:t>Το </a:t>
            </a:r>
            <a:r>
              <a:rPr lang="el-GR" dirty="0"/>
              <a:t>τελικό βήμα ήταν η </a:t>
            </a:r>
            <a:r>
              <a:rPr lang="el-GR" b="1" dirty="0"/>
              <a:t>καθιέρωση προτύπων απόδοσης </a:t>
            </a:r>
            <a:r>
              <a:rPr lang="el-GR" dirty="0"/>
              <a:t>για τους εργαζομένους και ο καθορισμός </a:t>
            </a:r>
            <a:r>
              <a:rPr lang="el-GR" b="1" dirty="0"/>
              <a:t>μισθολογικών κινήτρων</a:t>
            </a:r>
            <a:r>
              <a:rPr lang="el-GR" dirty="0"/>
              <a:t>, τα οποία θα μπορούσαν να ενθαρρύνουν τον κάθε εργαζόμενο ξεχωριστά να ανταποκριθεί σε αυτά τα πρότυπα ή να τα ξεπεράσει. </a:t>
            </a:r>
            <a:r>
              <a:rPr lang="el-GR" dirty="0" smtClean="0"/>
              <a:t>- </a:t>
            </a:r>
            <a:r>
              <a:rPr lang="en-US" b="1" dirty="0" smtClean="0">
                <a:solidFill>
                  <a:srgbClr val="FF0000"/>
                </a:solidFill>
              </a:rPr>
              <a:t>BONUS</a:t>
            </a:r>
            <a:endParaRPr lang="el-GR" b="1" dirty="0" smtClean="0">
              <a:solidFill>
                <a:srgbClr val="FF0000"/>
              </a:solidFill>
            </a:endParaRPr>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15</a:t>
            </a:fld>
            <a:endParaRPr lang="el-GR"/>
          </a:p>
        </p:txBody>
      </p:sp>
    </p:spTree>
    <p:extLst>
      <p:ext uri="{BB962C8B-B14F-4D97-AF65-F5344CB8AC3E}">
        <p14:creationId xmlns:p14="http://schemas.microsoft.com/office/powerpoint/2010/main" val="4151656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Επιστημονική Οργάνωση </a:t>
            </a:r>
            <a:r>
              <a:rPr lang="el-GR" b="1" dirty="0" smtClean="0"/>
              <a:t> </a:t>
            </a:r>
            <a:endParaRPr lang="el-GR" dirty="0"/>
          </a:p>
        </p:txBody>
      </p:sp>
      <p:sp>
        <p:nvSpPr>
          <p:cNvPr id="3" name="Content Placeholder 2"/>
          <p:cNvSpPr>
            <a:spLocks noGrp="1"/>
          </p:cNvSpPr>
          <p:nvPr>
            <p:ph idx="1"/>
          </p:nvPr>
        </p:nvSpPr>
        <p:spPr>
          <a:xfrm>
            <a:off x="323528" y="1772816"/>
            <a:ext cx="8064896" cy="4824536"/>
          </a:xfrm>
        </p:spPr>
        <p:txBody>
          <a:bodyPr>
            <a:normAutofit fontScale="92500" lnSpcReduction="20000"/>
          </a:bodyPr>
          <a:lstStyle/>
          <a:p>
            <a:pPr algn="just"/>
            <a:r>
              <a:rPr lang="el-GR" dirty="0"/>
              <a:t>Το αποτέλεσμα της επιστημονικής οργάνωσης, κατά την άποψη </a:t>
            </a:r>
            <a:r>
              <a:rPr lang="el-GR" b="1" dirty="0">
                <a:solidFill>
                  <a:srgbClr val="FF0000"/>
                </a:solidFill>
              </a:rPr>
              <a:t>πολλών εργαζομένων</a:t>
            </a:r>
            <a:r>
              <a:rPr lang="el-GR" dirty="0"/>
              <a:t>, </a:t>
            </a:r>
            <a:r>
              <a:rPr lang="el-GR" b="1" dirty="0"/>
              <a:t>ήταν η δημιουργία ανιαρών, επαναλαμβανόμενων καθηκόντων, τα οποία παρείχαν πολύ μικρή πρόκληση σε άτομα φιλόδοξα και ανυπόμονα να εξελιχτούν σε έναν επαγγελματικό τομέα</a:t>
            </a:r>
            <a:r>
              <a:rPr lang="el-GR" b="1" dirty="0" smtClean="0"/>
              <a:t>.</a:t>
            </a:r>
            <a:endParaRPr lang="en-US" b="1" dirty="0" smtClean="0"/>
          </a:p>
          <a:p>
            <a:pPr algn="just"/>
            <a:r>
              <a:rPr lang="el-GR" dirty="0" smtClean="0"/>
              <a:t> </a:t>
            </a:r>
            <a:r>
              <a:rPr lang="el-GR" dirty="0"/>
              <a:t>Ωστόσο, αυτός ο τρόπος προσέγγισης άρεσε στον </a:t>
            </a:r>
            <a:r>
              <a:rPr lang="el-GR" dirty="0" err="1"/>
              <a:t>Henry</a:t>
            </a:r>
            <a:r>
              <a:rPr lang="el-GR" dirty="0"/>
              <a:t> </a:t>
            </a:r>
            <a:r>
              <a:rPr lang="el-GR" dirty="0" err="1"/>
              <a:t>Ford</a:t>
            </a:r>
            <a:r>
              <a:rPr lang="el-GR" dirty="0"/>
              <a:t>, ο οποίος κατάφερε να αντικαταστήσει τη μέθοδο της χειροποίητης παραγωγής αυτοκινήτων </a:t>
            </a:r>
            <a:r>
              <a:rPr lang="el-GR" b="1" dirty="0"/>
              <a:t>με τη μαζική παραγωγή. </a:t>
            </a:r>
            <a:endParaRPr lang="en-US" b="1" dirty="0" smtClean="0"/>
          </a:p>
          <a:p>
            <a:pPr algn="just"/>
            <a:r>
              <a:rPr lang="el-GR" dirty="0" smtClean="0"/>
              <a:t>Για </a:t>
            </a:r>
            <a:r>
              <a:rPr lang="el-GR" dirty="0"/>
              <a:t>να προσελκύσει εργάτες στις ταχείας κίνησης γραμμές συναρμολόγησης αυτοκινήτου, ο </a:t>
            </a:r>
            <a:r>
              <a:rPr lang="el-GR" dirty="0" err="1"/>
              <a:t>Ford</a:t>
            </a:r>
            <a:r>
              <a:rPr lang="el-GR" dirty="0"/>
              <a:t> όχι μόνο εκπαίδευσε τους εργάτες, αλλά και τους πλήρωνε πέντε δολάρια την ημέρα, δηλαδή περισσότερο από το διπλάσιο της συνήθους πληρωμής σε παρόμοιες βιομηχανίες, ενοχλώντας έτσι άλλους Αμερικανούς βιομηχάνους. </a:t>
            </a:r>
            <a:endParaRPr lang="en-US"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16</a:t>
            </a:fld>
            <a:endParaRPr lang="el-GR"/>
          </a:p>
        </p:txBody>
      </p:sp>
    </p:spTree>
    <p:extLst>
      <p:ext uri="{BB962C8B-B14F-4D97-AF65-F5344CB8AC3E}">
        <p14:creationId xmlns:p14="http://schemas.microsoft.com/office/powerpoint/2010/main" val="417632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992888" cy="1143000"/>
          </a:xfrm>
        </p:spPr>
        <p:txBody>
          <a:bodyPr>
            <a:normAutofit/>
          </a:bodyPr>
          <a:lstStyle/>
          <a:p>
            <a:r>
              <a:rPr lang="el-GR" b="1" dirty="0"/>
              <a:t>Επιστημονική Οργάνωση </a:t>
            </a:r>
            <a:r>
              <a:rPr lang="el-GR" b="1" dirty="0" smtClean="0"/>
              <a:t> </a:t>
            </a:r>
            <a:endParaRPr lang="el-GR" dirty="0"/>
          </a:p>
        </p:txBody>
      </p:sp>
      <p:sp>
        <p:nvSpPr>
          <p:cNvPr id="3" name="Content Placeholder 2"/>
          <p:cNvSpPr>
            <a:spLocks noGrp="1"/>
          </p:cNvSpPr>
          <p:nvPr>
            <p:ph idx="1"/>
          </p:nvPr>
        </p:nvSpPr>
        <p:spPr>
          <a:xfrm>
            <a:off x="323528" y="1772816"/>
            <a:ext cx="8064896" cy="2664296"/>
          </a:xfrm>
        </p:spPr>
        <p:txBody>
          <a:bodyPr>
            <a:normAutofit fontScale="85000" lnSpcReduction="20000"/>
          </a:bodyPr>
          <a:lstStyle/>
          <a:p>
            <a:pPr algn="just"/>
            <a:r>
              <a:rPr lang="el-GR" dirty="0" smtClean="0"/>
              <a:t>Σήμερα</a:t>
            </a:r>
            <a:r>
              <a:rPr lang="el-GR" dirty="0"/>
              <a:t>, οι περισσότεροι ειδικοί στο ανθρώπινο δυναμικό αναγνωρίζουν ότι </a:t>
            </a:r>
            <a:r>
              <a:rPr lang="el-GR" b="1" dirty="0"/>
              <a:t>οι ανεπαρκείς μισθοί προκαλούν προβλήματα στις ανθρώπινες σχέσεις, </a:t>
            </a:r>
            <a:r>
              <a:rPr lang="el-GR" dirty="0"/>
              <a:t>τα οποία εκδηλώνονται </a:t>
            </a:r>
            <a:r>
              <a:rPr lang="el-GR" b="1" dirty="0">
                <a:solidFill>
                  <a:srgbClr val="FF0000"/>
                </a:solidFill>
              </a:rPr>
              <a:t>με τον υπερβολικά γρήγορο ρυθμό αντικατάστασης των υπαλλήλων, το χαμηλό ηθικό και την αναποτελεσματική παραγωγή</a:t>
            </a:r>
            <a:r>
              <a:rPr lang="el-GR" dirty="0"/>
              <a:t>. </a:t>
            </a:r>
            <a:endParaRPr lang="en-US" dirty="0" smtClean="0"/>
          </a:p>
          <a:p>
            <a:pPr algn="just"/>
            <a:r>
              <a:rPr lang="el-GR" dirty="0" smtClean="0"/>
              <a:t>Όπως </a:t>
            </a:r>
            <a:r>
              <a:rPr lang="el-GR" dirty="0"/>
              <a:t>φαίνεται στον Πίνακα </a:t>
            </a:r>
            <a:r>
              <a:rPr lang="el-GR" dirty="0" smtClean="0"/>
              <a:t>ένα </a:t>
            </a:r>
            <a:r>
              <a:rPr lang="el-GR" dirty="0"/>
              <a:t>ικανοποιητικό σχέδιο αντιστάθμισες θα πρέπει να προσελκύει επαρκώς ειδικευμένους εργάτες, να τους προσφέρει εργασιακή ικανοποίηση και να τους εμπνέει, ώστε να είναι παραγωγικοί. </a:t>
            </a:r>
            <a:endParaRPr lang="el-GR" b="1" dirty="0" smtClean="0">
              <a:solidFill>
                <a:srgbClr val="FF0000"/>
              </a:solidFill>
            </a:endParaRPr>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17</a:t>
            </a:fld>
            <a:endParaRPr lang="el-G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547765"/>
            <a:ext cx="7061837"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4080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Πρόλογος</a:t>
            </a:r>
            <a:r>
              <a:rPr lang="el-GR" b="1" dirty="0" smtClean="0"/>
              <a:t> </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pPr algn="just"/>
            <a:r>
              <a:rPr lang="el-GR" i="1" dirty="0"/>
              <a:t>Ο </a:t>
            </a:r>
            <a:r>
              <a:rPr lang="el-GR" i="1" dirty="0" err="1"/>
              <a:t>Aaron</a:t>
            </a:r>
            <a:r>
              <a:rPr lang="el-GR" i="1" dirty="0"/>
              <a:t> αισθανόταν πολύ άβολα για τη δύσκολη κατάσταση στην οποία είχε περιέλθει. Ο εικοσάχρονος τριτοετής φοιτητής κολεγίου πίστευε ότι είχε αδικηθεί από τον καθηγητή του στο μάθημα της επικοινωνίας στον επαγγελματικό χώρο. Κάθισε στο γραφείο του επικεφαλής του τμήματος κοιτάζοντας τον πρόεδρο που βρισκόταν απέναντί του, πίσω από το γεμάτο χαρτιά γραφείο, και νευρικά προσπαθούσε να βρει λέξεις για να του εξηγήσει πειστικά πως ο καθηγητής του σε αρκετές περιπτώσεις τον είχε ντροπιάσει μπροστά στους συμφοιτητές του. </a:t>
            </a:r>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3194163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Πρόλογος</a:t>
            </a:r>
            <a:r>
              <a:rPr lang="el-GR" b="1" dirty="0" smtClean="0"/>
              <a:t> </a:t>
            </a:r>
            <a:endParaRPr lang="el-GR" dirty="0"/>
          </a:p>
        </p:txBody>
      </p:sp>
      <p:sp>
        <p:nvSpPr>
          <p:cNvPr id="3" name="Content Placeholder 2"/>
          <p:cNvSpPr>
            <a:spLocks noGrp="1"/>
          </p:cNvSpPr>
          <p:nvPr>
            <p:ph idx="1"/>
          </p:nvPr>
        </p:nvSpPr>
        <p:spPr>
          <a:xfrm>
            <a:off x="539552" y="1916832"/>
            <a:ext cx="7848872" cy="4680520"/>
          </a:xfrm>
        </p:spPr>
        <p:txBody>
          <a:bodyPr>
            <a:normAutofit fontScale="92500" lnSpcReduction="20000"/>
          </a:bodyPr>
          <a:lstStyle/>
          <a:p>
            <a:pPr algn="just"/>
            <a:r>
              <a:rPr lang="el-GR" i="1" dirty="0"/>
              <a:t>Ο </a:t>
            </a:r>
            <a:r>
              <a:rPr lang="el-GR" i="1" dirty="0" err="1"/>
              <a:t>Aaron</a:t>
            </a:r>
            <a:r>
              <a:rPr lang="el-GR" i="1" dirty="0"/>
              <a:t> παραπονέθηκε ότι ο καθηγητής τους επέστρεψε βαθμολογημένες τις γραπτές εργασίες, περίπου πέντε λεπτά πριν από το τέλος του μαθήματος, και μετά τις μάζεψε βιαστικά, πριν οι μαθητές προλάβουν να επανεξετάσουν τα λάθη τους. Επίσης, ο καθηγητής είχε αρνηθεί να δεχτεί οποιαδήποτε αναφορά σε προβλήματα μάρκετινγκ σε ένα μεγάλο ερευνητικό πρόγραμμα. Ως ειδικευόμενος στο μάρκετινγκ, ο </a:t>
            </a:r>
            <a:r>
              <a:rPr lang="el-GR" i="1" dirty="0" err="1"/>
              <a:t>Aaron</a:t>
            </a:r>
            <a:r>
              <a:rPr lang="el-GR" i="1" dirty="0"/>
              <a:t> θεωρούσε αυτή την πρακτική λανθασμένη. Στο τέλος, ο μαθητής τόνισε ότι, ενώ ήταν μαθητής του Α ή του Β, προέβλεπε ότι θα έπαιρνε Δ στο μάθημα της επικοινωνίας στον επαγγελματικό χώρο. "Πήγα στο γραφείο του καθηγητή για να με βοηθήσει, αλλά χωρίς αποτέλεσμα", δήλωσε ο μαθητής. "Αισθάνομαι ότι δε μου φέρθηκαν σωστά και ότι με ξεγέλασαν. Ειλικρινά, δεν έμαθα και πολλά σε αυτό το μάθημα." </a:t>
            </a:r>
            <a:endParaRPr lang="el-GR" dirty="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353120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992888" cy="1143000"/>
          </a:xfrm>
        </p:spPr>
        <p:txBody>
          <a:bodyPr>
            <a:normAutofit/>
          </a:bodyPr>
          <a:lstStyle/>
          <a:p>
            <a:r>
              <a:rPr lang="el-GR" b="1" dirty="0"/>
              <a:t>Διαπροσωπικές Σχέσεις </a:t>
            </a:r>
            <a:r>
              <a:rPr lang="el-GR" b="1" dirty="0" smtClean="0"/>
              <a:t> </a:t>
            </a:r>
            <a:endParaRPr lang="el-GR" dirty="0"/>
          </a:p>
        </p:txBody>
      </p:sp>
      <p:sp>
        <p:nvSpPr>
          <p:cNvPr id="3" name="Content Placeholder 2"/>
          <p:cNvSpPr>
            <a:spLocks noGrp="1"/>
          </p:cNvSpPr>
          <p:nvPr>
            <p:ph idx="1"/>
          </p:nvPr>
        </p:nvSpPr>
        <p:spPr>
          <a:xfrm>
            <a:off x="323528" y="1772816"/>
            <a:ext cx="8064896" cy="4824536"/>
          </a:xfrm>
        </p:spPr>
        <p:txBody>
          <a:bodyPr>
            <a:normAutofit fontScale="92500" lnSpcReduction="20000"/>
          </a:bodyPr>
          <a:lstStyle/>
          <a:p>
            <a:pPr algn="just"/>
            <a:r>
              <a:rPr lang="el-GR" dirty="0" smtClean="0"/>
              <a:t>Γιατί </a:t>
            </a:r>
            <a:r>
              <a:rPr lang="el-GR" dirty="0"/>
              <a:t>οι δύσκολοι άνθρωποι συμπεριφέρονται με τον τρόπο </a:t>
            </a:r>
            <a:r>
              <a:rPr lang="el-GR" dirty="0" smtClean="0"/>
              <a:t>που συμπεριφέρονται</a:t>
            </a:r>
            <a:r>
              <a:rPr lang="el-GR" dirty="0"/>
              <a:t>; </a:t>
            </a:r>
            <a:endParaRPr lang="el-GR" dirty="0" smtClean="0"/>
          </a:p>
          <a:p>
            <a:pPr algn="just"/>
            <a:r>
              <a:rPr lang="el-GR" dirty="0" smtClean="0"/>
              <a:t>Υπάρχουν </a:t>
            </a:r>
            <a:r>
              <a:rPr lang="el-GR" dirty="0"/>
              <a:t>αποτελεσματικοί τρόποι επικοινωνίας με τους δύσκολους ανθρώπους; </a:t>
            </a:r>
            <a:endParaRPr lang="el-GR" dirty="0" smtClean="0"/>
          </a:p>
          <a:p>
            <a:pPr algn="just"/>
            <a:r>
              <a:rPr lang="el-GR" dirty="0" smtClean="0"/>
              <a:t>Καθώς θα ξεκινήσετε </a:t>
            </a:r>
            <a:r>
              <a:rPr lang="el-GR" dirty="0"/>
              <a:t>την καριέρα </a:t>
            </a:r>
            <a:r>
              <a:rPr lang="el-GR" dirty="0" smtClean="0"/>
              <a:t>σας, </a:t>
            </a:r>
            <a:r>
              <a:rPr lang="el-GR" dirty="0"/>
              <a:t>θα </a:t>
            </a:r>
            <a:r>
              <a:rPr lang="el-GR" dirty="0" smtClean="0"/>
              <a:t>έρθετε αντιμέτωποι </a:t>
            </a:r>
            <a:r>
              <a:rPr lang="el-GR" b="1" dirty="0"/>
              <a:t>με αρκετούς τύπους δύσκολων ανθρώπων</a:t>
            </a:r>
            <a:r>
              <a:rPr lang="el-GR" dirty="0"/>
              <a:t>, </a:t>
            </a:r>
            <a:r>
              <a:rPr lang="el-GR" dirty="0" smtClean="0"/>
              <a:t>συμπεριλαμβανομένων:</a:t>
            </a:r>
          </a:p>
          <a:p>
            <a:pPr lvl="1" algn="just"/>
            <a:r>
              <a:rPr lang="el-GR" dirty="0" smtClean="0"/>
              <a:t>των </a:t>
            </a:r>
            <a:r>
              <a:rPr lang="el-GR" dirty="0"/>
              <a:t>ανθρώπων που λένε πάντα "ναι</a:t>
            </a:r>
            <a:r>
              <a:rPr lang="el-GR" dirty="0" smtClean="0"/>
              <a:t>" </a:t>
            </a:r>
          </a:p>
          <a:p>
            <a:pPr lvl="1" algn="just"/>
            <a:r>
              <a:rPr lang="el-GR" dirty="0" smtClean="0"/>
              <a:t>των </a:t>
            </a:r>
            <a:r>
              <a:rPr lang="el-GR" dirty="0"/>
              <a:t>ανθρώπων που λένε συνέχεια "όχι</a:t>
            </a:r>
            <a:r>
              <a:rPr lang="el-GR" dirty="0" smtClean="0"/>
              <a:t>" </a:t>
            </a:r>
          </a:p>
          <a:p>
            <a:pPr lvl="1" algn="just"/>
            <a:r>
              <a:rPr lang="el-GR" dirty="0" smtClean="0"/>
              <a:t>των </a:t>
            </a:r>
            <a:r>
              <a:rPr lang="el-GR" dirty="0"/>
              <a:t>ανθρώπων που συμπεριφέρονται σαν να τα ξέρουν </a:t>
            </a:r>
            <a:r>
              <a:rPr lang="el-GR" dirty="0" smtClean="0"/>
              <a:t>όλα</a:t>
            </a:r>
          </a:p>
          <a:p>
            <a:pPr lvl="1" algn="just"/>
            <a:r>
              <a:rPr lang="el-GR" dirty="0" smtClean="0"/>
              <a:t>των </a:t>
            </a:r>
            <a:r>
              <a:rPr lang="el-GR" dirty="0"/>
              <a:t>ανθρώπων που παραπονιούνται </a:t>
            </a:r>
            <a:r>
              <a:rPr lang="el-GR" dirty="0" smtClean="0"/>
              <a:t>μονίμως,</a:t>
            </a:r>
          </a:p>
          <a:p>
            <a:pPr lvl="1" algn="just"/>
            <a:r>
              <a:rPr lang="el-GR" dirty="0" smtClean="0"/>
              <a:t>των </a:t>
            </a:r>
            <a:r>
              <a:rPr lang="el-GR" dirty="0"/>
              <a:t>παθητικών </a:t>
            </a:r>
            <a:r>
              <a:rPr lang="el-GR" dirty="0" smtClean="0"/>
              <a:t>ανθρώπων</a:t>
            </a:r>
          </a:p>
          <a:p>
            <a:pPr lvl="1" algn="just"/>
            <a:r>
              <a:rPr lang="el-GR" dirty="0" smtClean="0"/>
              <a:t>των </a:t>
            </a:r>
            <a:r>
              <a:rPr lang="el-GR" dirty="0"/>
              <a:t>ανθρώπων που λένε συνέχεια "ίσως</a:t>
            </a:r>
            <a:r>
              <a:rPr lang="el-GR" dirty="0" smtClean="0"/>
              <a:t>" </a:t>
            </a:r>
          </a:p>
          <a:p>
            <a:pPr lvl="1" algn="just"/>
            <a:r>
              <a:rPr lang="el-GR" dirty="0" smtClean="0"/>
              <a:t>των </a:t>
            </a:r>
            <a:r>
              <a:rPr lang="el-GR" dirty="0"/>
              <a:t>ανθρώπων που νομίζουν ότι τα ξέρουν όλα και </a:t>
            </a:r>
            <a:endParaRPr lang="el-GR" dirty="0" smtClean="0"/>
          </a:p>
          <a:p>
            <a:pPr lvl="1" algn="just"/>
            <a:r>
              <a:rPr lang="el-GR" dirty="0" smtClean="0"/>
              <a:t>των </a:t>
            </a:r>
            <a:r>
              <a:rPr lang="el-GR" dirty="0"/>
              <a:t>ανθρώπων του "τίποτα". </a:t>
            </a:r>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1061710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992888" cy="1143000"/>
          </a:xfrm>
        </p:spPr>
        <p:txBody>
          <a:bodyPr>
            <a:normAutofit/>
          </a:bodyPr>
          <a:lstStyle/>
          <a:p>
            <a:r>
              <a:rPr lang="el-GR" b="1" dirty="0"/>
              <a:t>Διαπροσωπικές Σχέσεις </a:t>
            </a:r>
            <a:r>
              <a:rPr lang="el-GR" b="1" dirty="0" smtClean="0"/>
              <a:t> </a:t>
            </a:r>
            <a:endParaRPr lang="el-GR" dirty="0"/>
          </a:p>
        </p:txBody>
      </p:sp>
      <p:sp>
        <p:nvSpPr>
          <p:cNvPr id="3" name="Content Placeholder 2"/>
          <p:cNvSpPr>
            <a:spLocks noGrp="1"/>
          </p:cNvSpPr>
          <p:nvPr>
            <p:ph idx="1"/>
          </p:nvPr>
        </p:nvSpPr>
        <p:spPr>
          <a:xfrm>
            <a:off x="323528" y="1772816"/>
            <a:ext cx="8064896" cy="4824536"/>
          </a:xfrm>
        </p:spPr>
        <p:txBody>
          <a:bodyPr>
            <a:normAutofit fontScale="85000" lnSpcReduction="20000"/>
          </a:bodyPr>
          <a:lstStyle/>
          <a:p>
            <a:pPr algn="just"/>
            <a:r>
              <a:rPr lang="el-GR" dirty="0"/>
              <a:t>Π</a:t>
            </a:r>
            <a:r>
              <a:rPr lang="el-GR" dirty="0" smtClean="0"/>
              <a:t>ιθανότατα </a:t>
            </a:r>
            <a:r>
              <a:rPr lang="el-GR" dirty="0"/>
              <a:t>θα </a:t>
            </a:r>
            <a:r>
              <a:rPr lang="el-GR" dirty="0" smtClean="0"/>
              <a:t>έρθετε αντιμέτωποι </a:t>
            </a:r>
            <a:r>
              <a:rPr lang="el-GR" dirty="0"/>
              <a:t>με ανθρώπους που αρέσκονται στο κουτσομπολιό, με σαμποτέρ, ψεύτες και κυνικούς ανθρώπους. </a:t>
            </a:r>
            <a:endParaRPr lang="el-GR" dirty="0" smtClean="0"/>
          </a:p>
          <a:p>
            <a:pPr algn="just"/>
            <a:r>
              <a:rPr lang="el-GR" dirty="0" smtClean="0"/>
              <a:t>Μερικοί </a:t>
            </a:r>
            <a:r>
              <a:rPr lang="el-GR" dirty="0"/>
              <a:t>από τους συνεργάτες </a:t>
            </a:r>
            <a:r>
              <a:rPr lang="el-GR" dirty="0" smtClean="0"/>
              <a:t>σας </a:t>
            </a:r>
            <a:r>
              <a:rPr lang="el-GR" dirty="0"/>
              <a:t>μπορεί να είναι άνθρωποι που συνεχώς παραπονιούνται, αγενείς, οξύθυμοι, </a:t>
            </a:r>
            <a:r>
              <a:rPr lang="el-GR" dirty="0" err="1"/>
              <a:t>εκφοβιστές</a:t>
            </a:r>
            <a:r>
              <a:rPr lang="el-GR" dirty="0"/>
              <a:t> και πολύ σοβαροί άνθρωποι. </a:t>
            </a:r>
            <a:endParaRPr lang="el-GR" dirty="0" smtClean="0"/>
          </a:p>
          <a:p>
            <a:pPr algn="just"/>
            <a:r>
              <a:rPr lang="el-GR" dirty="0" smtClean="0"/>
              <a:t>Πιθανότατα</a:t>
            </a:r>
            <a:r>
              <a:rPr lang="el-GR" dirty="0"/>
              <a:t>, θα </a:t>
            </a:r>
            <a:r>
              <a:rPr lang="el-GR" dirty="0" smtClean="0"/>
              <a:t>συναντήσετε </a:t>
            </a:r>
            <a:r>
              <a:rPr lang="el-GR" dirty="0"/>
              <a:t>διάφορους τύπους ηγεσίας - αυταρχικό, δημοκρατικό, φιλελεύθερο, και μικτό. </a:t>
            </a:r>
            <a:endParaRPr lang="el-GR" dirty="0" smtClean="0"/>
          </a:p>
          <a:p>
            <a:pPr algn="just"/>
            <a:r>
              <a:rPr lang="el-GR" dirty="0" smtClean="0"/>
              <a:t>Κατά </a:t>
            </a:r>
            <a:r>
              <a:rPr lang="el-GR" dirty="0"/>
              <a:t>μία γενική έννοια, οι συναλλαγές μεταξύ των ανθρώπων, είτε είναι αρμονικές, είτε συγκρουόμενες, μπορούν να ονομάζονται </a:t>
            </a:r>
            <a:r>
              <a:rPr lang="el-GR" b="1" dirty="0"/>
              <a:t>διαπροσωπικές σχέσεις</a:t>
            </a:r>
            <a:r>
              <a:rPr lang="el-GR" dirty="0"/>
              <a:t>. </a:t>
            </a:r>
            <a:endParaRPr lang="el-GR" dirty="0" smtClean="0"/>
          </a:p>
          <a:p>
            <a:pPr algn="just"/>
            <a:r>
              <a:rPr lang="el-GR" dirty="0" smtClean="0"/>
              <a:t>Οι </a:t>
            </a:r>
            <a:r>
              <a:rPr lang="el-GR" dirty="0"/>
              <a:t>διαπροσωπικές σχέσεις λαμβάνουν χώρα σε κοινωνικά περιβάλλοντα, και καθώς οι άνθρωποι αναπτύσσουν προσωπικές επιχειρηματικές δραστηριότητες. </a:t>
            </a:r>
            <a:endParaRPr lang="el-GR" dirty="0" smtClean="0"/>
          </a:p>
          <a:p>
            <a:pPr algn="just"/>
            <a:r>
              <a:rPr lang="el-GR" b="1" dirty="0" smtClean="0"/>
              <a:t>Οι </a:t>
            </a:r>
            <a:r>
              <a:rPr lang="el-GR" b="1" dirty="0"/>
              <a:t>ανθρώπινες σχέσεις αφορούν πρωταρχικά στον τρόπο με τον οποίο δύο ή περισσότεροι άνθρωποι συμπεριφέρονται ο ένας στον άλλο μέσα στους οργανισμούς στους οποίους εργάζονται. </a:t>
            </a:r>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3223299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992888" cy="1143000"/>
          </a:xfrm>
        </p:spPr>
        <p:txBody>
          <a:bodyPr>
            <a:normAutofit fontScale="90000"/>
          </a:bodyPr>
          <a:lstStyle/>
          <a:p>
            <a:r>
              <a:rPr lang="el-GR" b="1" dirty="0"/>
              <a:t>Οι Ανθρώπινες Σχέσεις μέσα </a:t>
            </a:r>
            <a:r>
              <a:rPr lang="el-GR" b="1" dirty="0" err="1"/>
              <a:t>στo</a:t>
            </a:r>
            <a:r>
              <a:rPr lang="el-GR" b="1" dirty="0"/>
              <a:t> Περιβάλλον Εργασίας </a:t>
            </a:r>
            <a:endParaRPr lang="el-GR" dirty="0"/>
          </a:p>
        </p:txBody>
      </p:sp>
      <p:sp>
        <p:nvSpPr>
          <p:cNvPr id="3" name="Content Placeholder 2"/>
          <p:cNvSpPr>
            <a:spLocks noGrp="1"/>
          </p:cNvSpPr>
          <p:nvPr>
            <p:ph idx="1"/>
          </p:nvPr>
        </p:nvSpPr>
        <p:spPr>
          <a:xfrm>
            <a:off x="323528" y="1772816"/>
            <a:ext cx="8064896" cy="4824536"/>
          </a:xfrm>
        </p:spPr>
        <p:txBody>
          <a:bodyPr>
            <a:normAutofit fontScale="92500" lnSpcReduction="10000"/>
          </a:bodyPr>
          <a:lstStyle/>
          <a:p>
            <a:pPr algn="just"/>
            <a:r>
              <a:rPr lang="el-GR" dirty="0"/>
              <a:t>Οι ιδιοκτήτες και οι μάνατζερ τόσο των κερδοσκοπικών όσο και των μη κερδοσκοπικών οργανισμών ορίζουν τις </a:t>
            </a:r>
            <a:r>
              <a:rPr lang="el-GR" b="1" dirty="0"/>
              <a:t>ανθρώπινες σχέσεις </a:t>
            </a:r>
            <a:r>
              <a:rPr lang="el-GR" dirty="0"/>
              <a:t>ως </a:t>
            </a:r>
            <a:r>
              <a:rPr lang="el-GR" b="1" i="1" dirty="0"/>
              <a:t>την τοποθέτηση ανθρώπων σε θέσεις εργασίας με τέτοιο τρόπο, ώστε να παρακινούνται να εργάζονται μαζί αρμονικά και να επιτυγχάνουν υψηλά επίπεδα παραγωγικότητας, απολαμβάνοντας παράλληλα οικονομική, ψυχολογική και κοινωνική ικανοποίηση. </a:t>
            </a:r>
            <a:endParaRPr lang="el-GR" b="1" i="1" dirty="0" smtClean="0"/>
          </a:p>
          <a:p>
            <a:pPr algn="just"/>
            <a:r>
              <a:rPr lang="el-GR" dirty="0" smtClean="0"/>
              <a:t>Μέχρι </a:t>
            </a:r>
            <a:r>
              <a:rPr lang="el-GR" dirty="0"/>
              <a:t>τα 1930, οι </a:t>
            </a:r>
            <a:r>
              <a:rPr lang="el-GR" b="1" dirty="0"/>
              <a:t>αυθαίρετες </a:t>
            </a:r>
            <a:r>
              <a:rPr lang="el-GR" dirty="0"/>
              <a:t>μέθοδοι, οι οποίες βασίζονται περισσότερο στην κρίση κάποιου ατόμου παρά σε κάποια λογική, και οι </a:t>
            </a:r>
            <a:r>
              <a:rPr lang="el-GR" b="1" dirty="0"/>
              <a:t>αυταρχικές </a:t>
            </a:r>
            <a:r>
              <a:rPr lang="el-GR" dirty="0"/>
              <a:t>μέθοδοι, οι οποίες απαιτούν από τους εργάτες να υποτάσσονται στις απαιτήσεις αυτών των ατόμων, κυριαρχούσαν στις σχέσεις μεταξύ των ιδιοκτητών-μάνατζερ και των εργαζομένων. </a:t>
            </a:r>
            <a:endParaRPr lang="el-GR" b="1" dirty="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4010969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992888" cy="1143000"/>
          </a:xfrm>
        </p:spPr>
        <p:txBody>
          <a:bodyPr>
            <a:normAutofit fontScale="90000"/>
          </a:bodyPr>
          <a:lstStyle/>
          <a:p>
            <a:r>
              <a:rPr lang="el-GR" b="1" dirty="0"/>
              <a:t>Οι Ανθρώπινες Σχέσεις μέσα </a:t>
            </a:r>
            <a:r>
              <a:rPr lang="el-GR" b="1" dirty="0" err="1"/>
              <a:t>στo</a:t>
            </a:r>
            <a:r>
              <a:rPr lang="el-GR" b="1" dirty="0"/>
              <a:t> Περιβάλλον Εργασίας </a:t>
            </a:r>
            <a:endParaRPr lang="el-GR" dirty="0"/>
          </a:p>
        </p:txBody>
      </p:sp>
      <p:sp>
        <p:nvSpPr>
          <p:cNvPr id="3" name="Content Placeholder 2"/>
          <p:cNvSpPr>
            <a:spLocks noGrp="1"/>
          </p:cNvSpPr>
          <p:nvPr>
            <p:ph idx="1"/>
          </p:nvPr>
        </p:nvSpPr>
        <p:spPr>
          <a:xfrm>
            <a:off x="323528" y="1772816"/>
            <a:ext cx="8064896" cy="4824536"/>
          </a:xfrm>
        </p:spPr>
        <p:txBody>
          <a:bodyPr>
            <a:normAutofit fontScale="92500" lnSpcReduction="10000"/>
          </a:bodyPr>
          <a:lstStyle/>
          <a:p>
            <a:pPr algn="just"/>
            <a:r>
              <a:rPr lang="el-GR" dirty="0"/>
              <a:t>Πριν από τη βιομηχανική επανάσταση, στα τέλη του 18ου αιώνα, το εργασιακό καθεστώς χαρακτηριζόταν </a:t>
            </a:r>
            <a:r>
              <a:rPr lang="el-GR" b="1" dirty="0"/>
              <a:t>από πολύωρη απασχόληση, χαμηλές αμοιβές και επισφαλείς συνθήκες εργασίας</a:t>
            </a:r>
            <a:r>
              <a:rPr lang="el-GR" dirty="0"/>
              <a:t>.</a:t>
            </a:r>
            <a:endParaRPr lang="el-GR" dirty="0" smtClean="0"/>
          </a:p>
          <a:p>
            <a:pPr algn="just"/>
            <a:r>
              <a:rPr lang="el-GR" dirty="0" smtClean="0"/>
              <a:t>Σε </a:t>
            </a:r>
            <a:r>
              <a:rPr lang="el-GR" dirty="0"/>
              <a:t>μερικές περιπτώσεις, οι εργάτες ελάμβαναν ως αμοιβή </a:t>
            </a:r>
            <a:r>
              <a:rPr lang="el-GR" b="1" dirty="0"/>
              <a:t>ένα συγκεκριμένο ποσό κατά μονάδα (αμοιβή εργασίας ανά τεμάχιο) για όλη την παραγωγή που γινόταν αποδεκτή</a:t>
            </a:r>
            <a:r>
              <a:rPr lang="el-GR" dirty="0"/>
              <a:t>. Αν το αποτέλεσμα της εργασίας τους </a:t>
            </a:r>
            <a:r>
              <a:rPr lang="el-GR" b="1" dirty="0"/>
              <a:t>δεν ήταν το επιθυμητό, απολύονταν</a:t>
            </a:r>
            <a:r>
              <a:rPr lang="el-GR" dirty="0"/>
              <a:t>. </a:t>
            </a:r>
            <a:endParaRPr lang="el-GR" dirty="0" smtClean="0"/>
          </a:p>
          <a:p>
            <a:pPr algn="just"/>
            <a:r>
              <a:rPr lang="el-GR" dirty="0" smtClean="0"/>
              <a:t>Ευτυχώς</a:t>
            </a:r>
            <a:r>
              <a:rPr lang="el-GR" dirty="0"/>
              <a:t>, καθώς η τεχνολογία εισήχθη στον εργασιακό χώρο, </a:t>
            </a:r>
            <a:r>
              <a:rPr lang="el-GR" b="1" dirty="0"/>
              <a:t>πολλοί μάνατζερ σταδιακά συνειδητοποίησαν την ανάγκη για βελτίωση των σχέσεων με τους υπαλλήλους</a:t>
            </a:r>
            <a:r>
              <a:rPr lang="el-GR" b="1" dirty="0" smtClean="0"/>
              <a:t>.</a:t>
            </a:r>
          </a:p>
          <a:p>
            <a:pPr algn="just"/>
            <a:r>
              <a:rPr lang="el-GR" b="1" dirty="0" smtClean="0"/>
              <a:t>ΓΙΑΤΙ??? </a:t>
            </a:r>
            <a:endParaRPr lang="el-GR" b="1" dirty="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spTree>
    <p:extLst>
      <p:ext uri="{BB962C8B-B14F-4D97-AF65-F5344CB8AC3E}">
        <p14:creationId xmlns:p14="http://schemas.microsoft.com/office/powerpoint/2010/main" val="3786360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992888" cy="1143000"/>
          </a:xfrm>
        </p:spPr>
        <p:txBody>
          <a:bodyPr>
            <a:normAutofit fontScale="90000"/>
          </a:bodyPr>
          <a:lstStyle/>
          <a:p>
            <a:r>
              <a:rPr lang="el-GR" b="1" dirty="0"/>
              <a:t>Οι Ανθρώπινες Σχέσεις μέσα </a:t>
            </a:r>
            <a:r>
              <a:rPr lang="el-GR" b="1" dirty="0" err="1"/>
              <a:t>στo</a:t>
            </a:r>
            <a:r>
              <a:rPr lang="el-GR" b="1" dirty="0"/>
              <a:t> Περιβάλλον Εργασίας </a:t>
            </a:r>
            <a:endParaRPr lang="el-GR" dirty="0"/>
          </a:p>
        </p:txBody>
      </p:sp>
      <p:sp>
        <p:nvSpPr>
          <p:cNvPr id="3" name="Content Placeholder 2"/>
          <p:cNvSpPr>
            <a:spLocks noGrp="1"/>
          </p:cNvSpPr>
          <p:nvPr>
            <p:ph idx="1"/>
          </p:nvPr>
        </p:nvSpPr>
        <p:spPr>
          <a:xfrm>
            <a:off x="323528" y="1772816"/>
            <a:ext cx="8064896" cy="4824536"/>
          </a:xfrm>
        </p:spPr>
        <p:txBody>
          <a:bodyPr>
            <a:normAutofit/>
          </a:bodyPr>
          <a:lstStyle/>
          <a:p>
            <a:pPr algn="just"/>
            <a:r>
              <a:rPr lang="el-GR" dirty="0"/>
              <a:t>Με τη λήξη της Μεγάλης Οικονομικής Κρίσης στα 1939, άρχισε να αναγνωρίζεται η σημασία των ανθρώπινων σχέσεων. </a:t>
            </a:r>
            <a:endParaRPr lang="el-GR" dirty="0" smtClean="0"/>
          </a:p>
          <a:p>
            <a:pPr algn="just"/>
            <a:r>
              <a:rPr lang="el-GR" dirty="0" smtClean="0"/>
              <a:t>Τα </a:t>
            </a:r>
            <a:r>
              <a:rPr lang="el-GR" dirty="0"/>
              <a:t>τελευταία χρόνια, έχει δοθεί μεγαλύτερη προσοχή στον όρο ανθρώπινες σχέσεις, καθώς οι επιχειρηματίες προσπαθούν να κατανοήσουν πώς μπορούν να δώσουν κίνητρα στους υπαλλήλους, να ενισχύσουν το ηθικό στον εργασιακό χώρο και να μεγιστοποιήσουν την παραγωγικότητα και τη δημιουργικότητα των υπαλλήλων, μέσα στους οργανισμούς. </a:t>
            </a:r>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1412710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992888" cy="1143000"/>
          </a:xfrm>
        </p:spPr>
        <p:txBody>
          <a:bodyPr>
            <a:normAutofit fontScale="90000"/>
          </a:bodyPr>
          <a:lstStyle/>
          <a:p>
            <a:r>
              <a:rPr lang="el-GR" b="1" dirty="0"/>
              <a:t>Οι Ανθρώπινες Σχέσεις μέσα </a:t>
            </a:r>
            <a:r>
              <a:rPr lang="el-GR" b="1" dirty="0" err="1"/>
              <a:t>στo</a:t>
            </a:r>
            <a:r>
              <a:rPr lang="el-GR" b="1" dirty="0"/>
              <a:t> Περιβάλλον Εργασίας </a:t>
            </a:r>
            <a:endParaRPr lang="el-GR" dirty="0"/>
          </a:p>
        </p:txBody>
      </p:sp>
      <p:sp>
        <p:nvSpPr>
          <p:cNvPr id="3" name="Content Placeholder 2"/>
          <p:cNvSpPr>
            <a:spLocks noGrp="1"/>
          </p:cNvSpPr>
          <p:nvPr>
            <p:ph idx="1"/>
          </p:nvPr>
        </p:nvSpPr>
        <p:spPr>
          <a:xfrm>
            <a:off x="323528" y="1772816"/>
            <a:ext cx="8064896" cy="4824536"/>
          </a:xfrm>
        </p:spPr>
        <p:txBody>
          <a:bodyPr>
            <a:normAutofit/>
          </a:bodyPr>
          <a:lstStyle/>
          <a:p>
            <a:pPr algn="just"/>
            <a:r>
              <a:rPr lang="el-GR" dirty="0" smtClean="0"/>
              <a:t>Οι </a:t>
            </a:r>
            <a:r>
              <a:rPr lang="el-GR" dirty="0"/>
              <a:t>ανθρώπινες σχέσεις άρχισαν να εμφανίζονται ως πεδίο μελέτης, αντικείμενο του οποίου αρχικά ήταν η </a:t>
            </a:r>
            <a:r>
              <a:rPr lang="el-GR" b="1" dirty="0"/>
              <a:t>εξεύρεση του καλύτερου τρόπου εργασίας και αντιμετώπισης των ανθρώπων μέσα στους οργανισμούς</a:t>
            </a:r>
            <a:r>
              <a:rPr lang="el-GR" b="1" dirty="0" smtClean="0"/>
              <a:t>.</a:t>
            </a:r>
          </a:p>
        </p:txBody>
      </p:sp>
      <p:sp>
        <p:nvSpPr>
          <p:cNvPr id="4" name="Date Placeholder 3"/>
          <p:cNvSpPr>
            <a:spLocks noGrp="1"/>
          </p:cNvSpPr>
          <p:nvPr>
            <p:ph type="dt" sz="half" idx="10"/>
          </p:nvPr>
        </p:nvSpPr>
        <p:spPr/>
        <p:txBody>
          <a:bodyPr/>
          <a:lstStyle/>
          <a:p>
            <a:fld id="{00D048C6-0A96-4BBE-B02D-E600EEE3DD41}" type="datetime1">
              <a:rPr lang="el-GR" smtClean="0"/>
              <a:t>26/10/2012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3669969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1230</TotalTime>
  <Words>1542</Words>
  <Application>Microsoft Office PowerPoint</Application>
  <PresentationFormat>On-screen Show (4:3)</PresentationFormat>
  <Paragraphs>100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  ΠΡΟΣΑΝΑΤΟΛΙΣΜΟΣ ΣΤΙΣ ΑΝΘΡΩΠΙΝΕΣ ΣΧΕΣΕΙΣ – ΜΕΡΟΣ Α</vt:lpstr>
      <vt:lpstr>Πρόλογος </vt:lpstr>
      <vt:lpstr>Πρόλογος </vt:lpstr>
      <vt:lpstr>Διαπροσωπικές Σχέσεις  </vt:lpstr>
      <vt:lpstr>Διαπροσωπικές Σχέσεις  </vt:lpstr>
      <vt:lpstr>Οι Ανθρώπινες Σχέσεις μέσα στo Περιβάλλον Εργασίας </vt:lpstr>
      <vt:lpstr>Οι Ανθρώπινες Σχέσεις μέσα στo Περιβάλλον Εργασίας </vt:lpstr>
      <vt:lpstr>Οι Ανθρώπινες Σχέσεις μέσα στo Περιβάλλον Εργασίας </vt:lpstr>
      <vt:lpstr>Οι Ανθρώπινες Σχέσεις μέσα στo Περιβάλλον Εργασίας </vt:lpstr>
      <vt:lpstr>Οι Κινήσεις για τις Ανθρώπινες Σχέσεις </vt:lpstr>
      <vt:lpstr>Πατερναλισμός </vt:lpstr>
      <vt:lpstr>Πατερναλισμός </vt:lpstr>
      <vt:lpstr>Πατερναλισμός </vt:lpstr>
      <vt:lpstr>Επιστημονική Οργάνωση  </vt:lpstr>
      <vt:lpstr>Επιστημονική Οργάνωση  </vt:lpstr>
      <vt:lpstr>Επιστημονική Οργάνωση  </vt:lpstr>
      <vt:lpstr>Επιστημονική Οργάνωση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50</cp:revision>
  <dcterms:created xsi:type="dcterms:W3CDTF">2012-09-30T07:45:10Z</dcterms:created>
  <dcterms:modified xsi:type="dcterms:W3CDTF">2012-10-26T07:15:48Z</dcterms:modified>
</cp:coreProperties>
</file>