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8" r:id="rId2"/>
    <p:sldId id="306" r:id="rId3"/>
    <p:sldId id="307" r:id="rId4"/>
    <p:sldId id="309" r:id="rId5"/>
    <p:sldId id="310" r:id="rId6"/>
    <p:sldId id="311" r:id="rId7"/>
    <p:sldId id="319" r:id="rId8"/>
    <p:sldId id="312" r:id="rId9"/>
    <p:sldId id="313" r:id="rId10"/>
    <p:sldId id="314" r:id="rId11"/>
    <p:sldId id="316" r:id="rId12"/>
    <p:sldId id="315" r:id="rId13"/>
    <p:sldId id="318" r:id="rId14"/>
    <p:sldId id="317"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5/11/2012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5/11/2012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5/11/2012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5/11/2012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5/11/2012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5/11/2012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5/11/2012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5/11/2012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5/11/2012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44009" y="2348880"/>
            <a:ext cx="3600400" cy="2061756"/>
          </a:xfrm>
        </p:spPr>
        <p:txBody>
          <a:bodyPr>
            <a:noAutofit/>
          </a:bodyPr>
          <a:lstStyle/>
          <a:p>
            <a:r>
              <a:rPr lang="el-GR" sz="2800" dirty="0"/>
              <a:t/>
            </a:r>
            <a:br>
              <a:rPr lang="el-GR" sz="2800" dirty="0"/>
            </a:br>
            <a:r>
              <a:rPr lang="el-GR" sz="2800" dirty="0"/>
              <a:t/>
            </a:r>
            <a:br>
              <a:rPr lang="el-GR" sz="2800" dirty="0"/>
            </a:br>
            <a:r>
              <a:rPr lang="el-GR" sz="2400" b="1" dirty="0" smtClean="0"/>
              <a:t>ΠΡΟΣΑΝΑΤΟΛΙΣΜΟΣ</a:t>
            </a:r>
            <a:r>
              <a:rPr lang="el-GR" sz="2800" b="1" dirty="0" smtClean="0"/>
              <a:t> </a:t>
            </a:r>
            <a:r>
              <a:rPr lang="el-GR" sz="2800" b="1" dirty="0"/>
              <a:t>ΣΤΙΣ ΑΝΘΡΩΠΙΝΕΣ ΣΧΕΣΕΙΣ </a:t>
            </a:r>
            <a:r>
              <a:rPr lang="el-GR" sz="2800" b="1" dirty="0" smtClean="0"/>
              <a:t>– ΜΕΡΟΣ </a:t>
            </a:r>
            <a:r>
              <a:rPr lang="en-US" sz="2800" b="1" dirty="0" smtClean="0"/>
              <a:t>B</a:t>
            </a:r>
            <a:endParaRPr lang="el-GR" sz="2800" dirty="0"/>
          </a:p>
        </p:txBody>
      </p:sp>
      <p:sp>
        <p:nvSpPr>
          <p:cNvPr id="4" name="Date Placeholder 3"/>
          <p:cNvSpPr>
            <a:spLocks noGrp="1"/>
          </p:cNvSpPr>
          <p:nvPr>
            <p:ph type="dt" sz="half" idx="10"/>
          </p:nvPr>
        </p:nvSpPr>
        <p:spPr/>
        <p:txBody>
          <a:bodyPr/>
          <a:lstStyle/>
          <a:p>
            <a:fld id="{C6A31187-0655-4747-8D2C-D265A5BDD9E7}"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
        <p:nvSpPr>
          <p:cNvPr id="7" name="Subtitle 6"/>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fontScale="70000" lnSpcReduction="20000"/>
          </a:bodyPr>
          <a:lstStyle/>
          <a:p>
            <a:pPr marL="68580" indent="0" algn="just">
              <a:buNone/>
            </a:pPr>
            <a:r>
              <a:rPr lang="el-GR" b="1" u="sng" dirty="0"/>
              <a:t>Α</a:t>
            </a:r>
            <a:r>
              <a:rPr lang="el-GR" b="1" u="sng" dirty="0" smtClean="0"/>
              <a:t>νάγκες κατά </a:t>
            </a:r>
            <a:r>
              <a:rPr lang="el-GR" b="1" u="sng" dirty="0" err="1" smtClean="0"/>
              <a:t>Maslow</a:t>
            </a:r>
            <a:r>
              <a:rPr lang="el-GR" b="1" u="sng" dirty="0" smtClean="0"/>
              <a:t>:</a:t>
            </a:r>
          </a:p>
          <a:p>
            <a:pPr marL="68580" indent="0" algn="just">
              <a:buNone/>
            </a:pPr>
            <a:endParaRPr lang="el-GR" b="1" u="sng" dirty="0" smtClean="0"/>
          </a:p>
          <a:p>
            <a:pPr algn="just"/>
            <a:r>
              <a:rPr lang="el-GR" b="1" u="sng" dirty="0"/>
              <a:t>Βιολογικές </a:t>
            </a:r>
            <a:r>
              <a:rPr lang="el-GR" b="1" u="sng" dirty="0" smtClean="0"/>
              <a:t>ανάγκες,</a:t>
            </a:r>
            <a:r>
              <a:rPr lang="el-GR" b="1" u="sng" dirty="0"/>
              <a:t> </a:t>
            </a:r>
            <a:r>
              <a:rPr lang="el-GR" b="1" dirty="0" smtClean="0"/>
              <a:t> </a:t>
            </a:r>
            <a:r>
              <a:rPr lang="el-GR" dirty="0"/>
              <a:t>οι οποίες είναι </a:t>
            </a:r>
            <a:r>
              <a:rPr lang="el-GR" b="1" dirty="0"/>
              <a:t>οι βασικές ανάγκες για τροφή, στέγη και ένδυση</a:t>
            </a:r>
            <a:r>
              <a:rPr lang="el-GR" dirty="0"/>
              <a:t>. </a:t>
            </a:r>
            <a:r>
              <a:rPr lang="el-GR" dirty="0" smtClean="0"/>
              <a:t>Ένας </a:t>
            </a:r>
            <a:r>
              <a:rPr lang="el-GR" dirty="0"/>
              <a:t>άνθρωπος που πεινάει, πρώτα στρέφεται στην απόκτηση τροφής πριν επικεντρώσει την προσοχή του σε άλλες ανάγκες. Οι νόμοι για τους κατώτατους μισθούς είχαν ως αποτέλεσμα την αύξηση των μισθών. Εξαιτίας αυτού του γεγονότος, πολλές οικογένειες μπορούν να ικανοποιήσουν τις βασικές τους ανάγκες, και έτσι οι υψηλότερου επιπέδου ανάγκες είναι πιθανόν να διαδραματίσουν πιο σημαντικό ρόλο στα κίνητρα των εργαζομένων. </a:t>
            </a:r>
            <a:endParaRPr lang="el-GR" dirty="0" smtClean="0"/>
          </a:p>
          <a:p>
            <a:pPr algn="just"/>
            <a:r>
              <a:rPr lang="el-GR" b="1" u="sng" dirty="0" smtClean="0"/>
              <a:t>Ανάγκες </a:t>
            </a:r>
            <a:r>
              <a:rPr lang="el-GR" b="1" u="sng" dirty="0"/>
              <a:t>ασφάλειας</a:t>
            </a:r>
            <a:r>
              <a:rPr lang="el-GR" b="1" dirty="0"/>
              <a:t>, </a:t>
            </a:r>
            <a:r>
              <a:rPr lang="el-GR" dirty="0"/>
              <a:t>οι οποίες είναι οι ανάγκες </a:t>
            </a:r>
            <a:r>
              <a:rPr lang="el-GR" b="1" dirty="0"/>
              <a:t>για ασφάλεια (μονιμότητα) στην εργασία για προστασία από σωματικές βλάβες και αποφυγή του απρόσμενου.</a:t>
            </a:r>
            <a:r>
              <a:rPr lang="el-GR" dirty="0"/>
              <a:t> Συχνά, αυτές οι ανάγκες </a:t>
            </a:r>
            <a:r>
              <a:rPr lang="el-GR" b="1" dirty="0"/>
              <a:t>καλύπτονται από προηγούμενες συλλογικές συμβάσεις εργασίας, από τη νομοθεσία </a:t>
            </a:r>
            <a:r>
              <a:rPr lang="el-GR" dirty="0"/>
              <a:t>για την επαγγελματική υγεία και ασφάλεια η οποία ελέγχεται από το Κυβερνητικό Συμβούλιο Επαγγελματικής Υγείας και Ασφάλειας (ΚΣΕΥΑ) και διάφορες άλλες μορφές ασφάλισης. </a:t>
            </a:r>
            <a:endParaRPr lang="el-GR" b="1" dirty="0" smtClean="0"/>
          </a:p>
          <a:p>
            <a:pPr marL="68580" indent="0" algn="just">
              <a:buNone/>
            </a:pPr>
            <a:endParaRPr lang="el-GR" dirty="0"/>
          </a:p>
          <a:p>
            <a:pPr marL="68580" indent="0" algn="just">
              <a:buNone/>
            </a:pPr>
            <a:endParaRPr lang="el-GR" b="1" dirty="0" smtClean="0"/>
          </a:p>
          <a:p>
            <a:pPr algn="just"/>
            <a:endParaRPr lang="el-GR" b="1" dirty="0"/>
          </a:p>
          <a:p>
            <a:pPr algn="just"/>
            <a:endParaRPr lang="el-GR" b="1" u="sng"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2494504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fontScale="70000" lnSpcReduction="20000"/>
          </a:bodyPr>
          <a:lstStyle/>
          <a:p>
            <a:pPr marL="68580" indent="0" algn="just">
              <a:buNone/>
            </a:pPr>
            <a:r>
              <a:rPr lang="el-GR" b="1" u="sng" dirty="0"/>
              <a:t>Α</a:t>
            </a:r>
            <a:r>
              <a:rPr lang="el-GR" b="1" u="sng" dirty="0" smtClean="0"/>
              <a:t>νάγκες κατά </a:t>
            </a:r>
            <a:r>
              <a:rPr lang="el-GR" b="1" u="sng" dirty="0" err="1" smtClean="0"/>
              <a:t>Maslow</a:t>
            </a:r>
            <a:r>
              <a:rPr lang="el-GR" b="1" u="sng" dirty="0" smtClean="0"/>
              <a:t>:</a:t>
            </a:r>
          </a:p>
          <a:p>
            <a:pPr marL="68580" indent="0" algn="just">
              <a:buNone/>
            </a:pPr>
            <a:endParaRPr lang="el-GR" b="1" u="sng" dirty="0" smtClean="0"/>
          </a:p>
          <a:p>
            <a:pPr algn="just"/>
            <a:r>
              <a:rPr lang="el-GR" b="1" u="sng" dirty="0" smtClean="0"/>
              <a:t>Κοινωνικές </a:t>
            </a:r>
            <a:r>
              <a:rPr lang="el-GR" b="1" u="sng" dirty="0"/>
              <a:t>ανάγκες</a:t>
            </a:r>
            <a:r>
              <a:rPr lang="el-GR" u="sng" dirty="0"/>
              <a:t>,</a:t>
            </a:r>
            <a:r>
              <a:rPr lang="el-GR" dirty="0"/>
              <a:t> οι οποίες είναι </a:t>
            </a:r>
            <a:r>
              <a:rPr lang="el-GR" b="1" dirty="0"/>
              <a:t>οι ανάγκες για αποδοχή από τους άλλους (ανάγκη του να ανήκει κάπου), και για προσφορά και λήψη αγάπης. </a:t>
            </a:r>
            <a:r>
              <a:rPr lang="el-GR" dirty="0"/>
              <a:t>Επίσημες και ανεπίσημες ομάδες εργασίας μπορεί να βοηθήσουν στην ικανοποίηση των κοινωνικών αναγκών των εργαζομένων. Εταιρείες της Ιαπωνίας και των Ηνωμένων Πολιτειών έχουν </a:t>
            </a:r>
            <a:r>
              <a:rPr lang="el-GR" b="1" dirty="0"/>
              <a:t>εφαρμόσει τους κύκλους ποιότητας, δηλαδή μικρές ομάδες που αποτελούνται από εργαζόμενους στον ίδιο χώρο, οι οποίοι συναντώνται περιοδικά, προκειμένου να βρουν λύσεις σε διάφορα προβλήματα ποιότητας και άλλα σχετικά προβλήματα. Με αυτό το μέτρο ενθαρρύνεται η ανάπτυξη του αισθήματος του εργαζομένου ότι ανήκει κάπου. </a:t>
            </a:r>
            <a:endParaRPr lang="el-GR" b="1" dirty="0" smtClean="0"/>
          </a:p>
          <a:p>
            <a:pPr algn="just"/>
            <a:r>
              <a:rPr lang="el-GR" b="1" u="sng" dirty="0"/>
              <a:t>Ανάγκες Αυτοεκτίμησης</a:t>
            </a:r>
            <a:r>
              <a:rPr lang="el-GR" b="1" dirty="0"/>
              <a:t>, </a:t>
            </a:r>
            <a:r>
              <a:rPr lang="el-GR" dirty="0"/>
              <a:t>οι οποίες είναι συνήθως πιο δύσκολο να ικανοποιηθούν, </a:t>
            </a:r>
            <a:r>
              <a:rPr lang="el-GR" b="1" dirty="0"/>
              <a:t>είναι ανάγκες για την απόκτηση της αίσθησης επιτυχίας και επιτεύξεων και σεβασμού από τους άλλους</a:t>
            </a:r>
            <a:r>
              <a:rPr lang="el-GR" dirty="0"/>
              <a:t>. Έτσι, όπως κάποιοι μαθητές έχουν κίνητρο για την επίτευξη υψηλής βαθμολογίας, έτσι και μερικοί εργαζόμενοι αντλούν την αίσθηση της αξίας που έχουν για τον εαυτό τους από τον έπαινο και την αναγνώριση που προέρχονται από τους μάνατζερ και τους άλλους μέσα στην εταιρεία. </a:t>
            </a:r>
            <a:endParaRPr lang="el-GR" dirty="0" smtClean="0"/>
          </a:p>
          <a:p>
            <a:pPr marL="68580" indent="0" algn="just">
              <a:buNone/>
            </a:pPr>
            <a:endParaRPr lang="el-GR" dirty="0"/>
          </a:p>
          <a:p>
            <a:pPr marL="68580" indent="0" algn="just">
              <a:buNone/>
            </a:pPr>
            <a:endParaRPr lang="el-GR" b="1" dirty="0" smtClean="0"/>
          </a:p>
          <a:p>
            <a:pPr algn="just"/>
            <a:endParaRPr lang="el-GR" b="1" dirty="0"/>
          </a:p>
          <a:p>
            <a:pPr algn="just"/>
            <a:endParaRPr lang="el-GR" b="1" u="sng"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1420839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fontScale="92500"/>
          </a:bodyPr>
          <a:lstStyle/>
          <a:p>
            <a:pPr marL="68580" indent="0" algn="just">
              <a:buNone/>
            </a:pPr>
            <a:r>
              <a:rPr lang="el-GR" b="1" u="sng" dirty="0"/>
              <a:t>Α</a:t>
            </a:r>
            <a:r>
              <a:rPr lang="el-GR" b="1" u="sng" dirty="0" smtClean="0"/>
              <a:t>νάγκες κατά </a:t>
            </a:r>
            <a:r>
              <a:rPr lang="el-GR" b="1" u="sng" dirty="0" err="1" smtClean="0"/>
              <a:t>Maslow</a:t>
            </a:r>
            <a:r>
              <a:rPr lang="el-GR" b="1" u="sng" dirty="0" smtClean="0"/>
              <a:t>:</a:t>
            </a:r>
          </a:p>
          <a:p>
            <a:pPr marL="68580" indent="0" algn="just">
              <a:buNone/>
            </a:pPr>
            <a:endParaRPr lang="el-GR" b="1" u="sng" dirty="0" smtClean="0"/>
          </a:p>
          <a:p>
            <a:pPr algn="just"/>
            <a:r>
              <a:rPr lang="el-GR" b="1" u="sng" dirty="0" smtClean="0"/>
              <a:t>Ανάγκες αυτοπραγμάτωσης</a:t>
            </a:r>
            <a:r>
              <a:rPr lang="el-GR" b="1" dirty="0" smtClean="0"/>
              <a:t>, </a:t>
            </a:r>
            <a:r>
              <a:rPr lang="el-GR" dirty="0"/>
              <a:t>οι οποίες τοποθετούνται στην κορυφή της ιεράρχησης του </a:t>
            </a:r>
            <a:r>
              <a:rPr lang="el-GR" dirty="0" err="1"/>
              <a:t>Maslow</a:t>
            </a:r>
            <a:r>
              <a:rPr lang="el-GR" dirty="0"/>
              <a:t>, είναι </a:t>
            </a:r>
            <a:r>
              <a:rPr lang="el-GR" b="1" dirty="0"/>
              <a:t>η ανάγκη του ατόμου για προσωπική ικανοποίηση, καθώς και η ανάγκη του να ζει σύμφωνα με τις δυνατότητες του και να επιτύχει τη μέγιστη αξιοποίηση των ικανοτήτων και των δυνατοτήτων του.</a:t>
            </a:r>
            <a:r>
              <a:rPr lang="el-GR" dirty="0"/>
              <a:t> </a:t>
            </a:r>
            <a:endParaRPr lang="el-GR" dirty="0" smtClean="0"/>
          </a:p>
          <a:p>
            <a:pPr marL="365760" lvl="1" indent="0" algn="just">
              <a:buNone/>
            </a:pPr>
            <a:r>
              <a:rPr lang="el-GR" dirty="0" smtClean="0"/>
              <a:t>Για </a:t>
            </a:r>
            <a:r>
              <a:rPr lang="el-GR" dirty="0"/>
              <a:t>τον </a:t>
            </a:r>
            <a:r>
              <a:rPr lang="el-GR" dirty="0" err="1"/>
              <a:t>Sam</a:t>
            </a:r>
            <a:r>
              <a:rPr lang="el-GR" dirty="0"/>
              <a:t> </a:t>
            </a:r>
            <a:r>
              <a:rPr lang="el-GR" dirty="0" err="1"/>
              <a:t>Walton</a:t>
            </a:r>
            <a:r>
              <a:rPr lang="el-GR" dirty="0"/>
              <a:t>, </a:t>
            </a:r>
            <a:r>
              <a:rPr lang="el-GR" b="1" u="sng" dirty="0"/>
              <a:t>αυτοπραγμάτωση</a:t>
            </a:r>
            <a:r>
              <a:rPr lang="el-GR" b="1" dirty="0"/>
              <a:t> μπορεί να σημαίνει να είναι ο πιο πετυχημένος πωλητής </a:t>
            </a:r>
            <a:r>
              <a:rPr lang="el-GR" dirty="0"/>
              <a:t>στις Ηνωμένες Πολιτείες. </a:t>
            </a:r>
            <a:endParaRPr lang="el-GR" dirty="0" smtClean="0"/>
          </a:p>
          <a:p>
            <a:pPr marL="365760" lvl="1" indent="0" algn="just">
              <a:buNone/>
            </a:pPr>
            <a:r>
              <a:rPr lang="el-GR" dirty="0" smtClean="0"/>
              <a:t>Για </a:t>
            </a:r>
            <a:r>
              <a:rPr lang="el-GR" dirty="0"/>
              <a:t>τη </a:t>
            </a:r>
            <a:r>
              <a:rPr lang="el-GR" dirty="0" err="1"/>
              <a:t>Wendy</a:t>
            </a:r>
            <a:r>
              <a:rPr lang="el-GR" dirty="0"/>
              <a:t> </a:t>
            </a:r>
            <a:r>
              <a:rPr lang="el-GR" dirty="0" err="1"/>
              <a:t>Swan</a:t>
            </a:r>
            <a:r>
              <a:rPr lang="el-GR" dirty="0"/>
              <a:t>, </a:t>
            </a:r>
            <a:r>
              <a:rPr lang="el-GR" b="1" dirty="0"/>
              <a:t>μπορεί να σημαίνει να ανακηρυχθεί υπάλληλος του μήνα </a:t>
            </a:r>
            <a:r>
              <a:rPr lang="el-GR" dirty="0"/>
              <a:t>στο Νοσοκομείο </a:t>
            </a:r>
            <a:r>
              <a:rPr lang="el-GR" dirty="0" err="1"/>
              <a:t>Proctor</a:t>
            </a:r>
            <a:r>
              <a:rPr lang="el-GR" dirty="0"/>
              <a:t>. </a:t>
            </a:r>
            <a:endParaRPr lang="el-GR" dirty="0" smtClean="0"/>
          </a:p>
          <a:p>
            <a:pPr marL="365760" lvl="1" indent="0" algn="just">
              <a:buNone/>
            </a:pPr>
            <a:endParaRPr lang="el-GR"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1812453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fontScale="85000" lnSpcReduction="20000"/>
          </a:bodyPr>
          <a:lstStyle/>
          <a:p>
            <a:pPr marL="68580" indent="0" algn="just">
              <a:buNone/>
            </a:pPr>
            <a:r>
              <a:rPr lang="el-GR" b="1" u="sng" dirty="0"/>
              <a:t>Α</a:t>
            </a:r>
            <a:r>
              <a:rPr lang="el-GR" b="1" u="sng" dirty="0" smtClean="0"/>
              <a:t>νάγκες κατά </a:t>
            </a:r>
            <a:r>
              <a:rPr lang="el-GR" b="1" u="sng" dirty="0" err="1" smtClean="0"/>
              <a:t>Maslow</a:t>
            </a:r>
            <a:r>
              <a:rPr lang="el-GR" b="1" u="sng" dirty="0" smtClean="0"/>
              <a:t>:</a:t>
            </a:r>
          </a:p>
          <a:p>
            <a:pPr marL="365760" lvl="1" indent="0" algn="just">
              <a:buNone/>
            </a:pPr>
            <a:endParaRPr lang="el-GR" dirty="0"/>
          </a:p>
          <a:p>
            <a:pPr algn="just"/>
            <a:r>
              <a:rPr lang="el-GR" dirty="0" smtClean="0"/>
              <a:t>Οι </a:t>
            </a:r>
            <a:r>
              <a:rPr lang="el-GR" dirty="0"/>
              <a:t>περισσότεροι κοινωνικοί επιστήμονες συμφωνούν ότι </a:t>
            </a:r>
            <a:r>
              <a:rPr lang="el-GR" b="1" dirty="0"/>
              <a:t>οι άνθρωποι έχουν ως κίνητρο για την εκτέλεση των εργασιακών τους καθηκόντων την ικανοποίηση των αναγκών τους. </a:t>
            </a:r>
            <a:endParaRPr lang="el-GR" b="1" dirty="0" smtClean="0"/>
          </a:p>
          <a:p>
            <a:pPr algn="just"/>
            <a:r>
              <a:rPr lang="el-GR" dirty="0"/>
              <a:t>Για αυτό το λόγο, </a:t>
            </a:r>
            <a:r>
              <a:rPr lang="el-GR" b="1" dirty="0"/>
              <a:t>για να αποκτήσουν κίνητρα </a:t>
            </a:r>
            <a:r>
              <a:rPr lang="el-GR" dirty="0"/>
              <a:t>οι υπάλληλοι, οι μάνατζερ και οι επόπτες </a:t>
            </a:r>
            <a:r>
              <a:rPr lang="el-GR" b="1" dirty="0"/>
              <a:t>πρέπει να τους παρέχουν ευκαιρίες για την ικανοποίηση των αναγκών τους</a:t>
            </a:r>
            <a:r>
              <a:rPr lang="el-GR" dirty="0"/>
              <a:t> ως αποτέλεσμα της εκτέλεσης των εργασιακών τους καθηκόντων μέσα στον οργανισμό. </a:t>
            </a:r>
            <a:r>
              <a:rPr lang="el-GR" b="1" dirty="0"/>
              <a:t>Από μία ομάδα λογιστών, για παράδειγμα, μπορεί να ζητηθεί να συνεργαστούν σε μία έκθεση ελέγχου, ώστε, κατά τη διάρκεια της διαδικασίας, να ικανοποιήσουν την κοινωνική ανάγκη που σχετίζεται με την ανάγκη των ανθρώπων να ανήκουν κάπου ή να γίνονται αποδεκτοί από τους άλλους</a:t>
            </a:r>
            <a:r>
              <a:rPr lang="el-GR" dirty="0"/>
              <a:t>. </a:t>
            </a:r>
          </a:p>
          <a:p>
            <a:pPr marL="68580" indent="0" algn="just">
              <a:buNone/>
            </a:pPr>
            <a:endParaRPr lang="el-GR" dirty="0"/>
          </a:p>
          <a:p>
            <a:pPr marL="68580" indent="0" algn="just">
              <a:buNone/>
            </a:pPr>
            <a:endParaRPr lang="el-GR" b="1" dirty="0" smtClean="0"/>
          </a:p>
          <a:p>
            <a:pPr algn="just"/>
            <a:endParaRPr lang="el-GR" b="1" dirty="0"/>
          </a:p>
          <a:p>
            <a:pPr algn="just"/>
            <a:endParaRPr lang="el-GR" b="1" u="sng"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3294806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556792"/>
            <a:ext cx="8064896" cy="4752528"/>
          </a:xfrm>
        </p:spPr>
        <p:txBody>
          <a:bodyPr>
            <a:normAutofit/>
          </a:bodyPr>
          <a:lstStyle/>
          <a:p>
            <a:pPr marL="68580" indent="0">
              <a:buNone/>
            </a:pPr>
            <a:r>
              <a:rPr lang="el-GR" b="1" u="sng" dirty="0"/>
              <a:t>Α</a:t>
            </a:r>
            <a:r>
              <a:rPr lang="el-GR" b="1" u="sng" dirty="0" smtClean="0"/>
              <a:t>νάγκες κατά </a:t>
            </a:r>
            <a:r>
              <a:rPr lang="el-GR" b="1" u="sng" dirty="0" err="1" smtClean="0"/>
              <a:t>Maslow</a:t>
            </a:r>
            <a:r>
              <a:rPr lang="el-GR" b="1" u="sng" dirty="0" smtClean="0"/>
              <a:t>:</a:t>
            </a:r>
          </a:p>
          <a:p>
            <a:pPr marL="68580" indent="0">
              <a:buNone/>
            </a:pPr>
            <a:endParaRPr lang="el-GR" sz="1200" b="1" u="sng" dirty="0" smtClean="0"/>
          </a:p>
          <a:p>
            <a:pPr marL="68580" indent="0">
              <a:buNone/>
            </a:pPr>
            <a:r>
              <a:rPr lang="el-GR" sz="2000" b="1" dirty="0" smtClean="0"/>
              <a:t>Σχεδιάγραμμα: </a:t>
            </a:r>
            <a:r>
              <a:rPr lang="el-GR" sz="2000" b="1" dirty="0"/>
              <a:t>Ανάγκες που Είναι η Πηγή των Κινήτρων </a:t>
            </a:r>
            <a:endParaRPr lang="el-GR" sz="2000" dirty="0"/>
          </a:p>
          <a:p>
            <a:pPr marL="68580" indent="0">
              <a:buNone/>
            </a:pPr>
            <a:endParaRPr lang="el-GR" b="1" dirty="0" smtClean="0"/>
          </a:p>
          <a:p>
            <a:endParaRPr lang="el-GR" b="1" dirty="0"/>
          </a:p>
          <a:p>
            <a:endParaRPr lang="el-GR" b="1" u="sng"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780928"/>
            <a:ext cx="4964974"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045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Εργατικά Σωματεία </a:t>
            </a:r>
            <a:endParaRPr lang="el-GR" dirty="0"/>
          </a:p>
        </p:txBody>
      </p:sp>
      <p:sp>
        <p:nvSpPr>
          <p:cNvPr id="3" name="Content Placeholder 2"/>
          <p:cNvSpPr>
            <a:spLocks noGrp="1"/>
          </p:cNvSpPr>
          <p:nvPr>
            <p:ph idx="1"/>
          </p:nvPr>
        </p:nvSpPr>
        <p:spPr>
          <a:xfrm>
            <a:off x="323528" y="1772816"/>
            <a:ext cx="8424936" cy="4896544"/>
          </a:xfrm>
        </p:spPr>
        <p:txBody>
          <a:bodyPr>
            <a:normAutofit fontScale="85000" lnSpcReduction="10000"/>
          </a:bodyPr>
          <a:lstStyle/>
          <a:p>
            <a:pPr algn="just"/>
            <a:r>
              <a:rPr lang="el-GR" dirty="0"/>
              <a:t>Ενώ οι απόψεις της επιστημονικής οργάνωσης και η βιομηχανική επανάσταση έφεραν </a:t>
            </a:r>
            <a:r>
              <a:rPr lang="el-GR" b="1" dirty="0"/>
              <a:t>τα πλεονεκτήματα της εξειδίκευσης και της αύξησης της παραγωγής</a:t>
            </a:r>
            <a:r>
              <a:rPr lang="el-GR" dirty="0"/>
              <a:t>, οι εργαζόμενοι </a:t>
            </a:r>
            <a:r>
              <a:rPr lang="el-GR" b="1" dirty="0"/>
              <a:t>συχνά ήταν δυσαρεστημένοι από τον τρόπο ζωής τους</a:t>
            </a:r>
            <a:r>
              <a:rPr lang="el-GR" dirty="0" smtClean="0"/>
              <a:t>.</a:t>
            </a:r>
            <a:endParaRPr lang="en-US" dirty="0" smtClean="0"/>
          </a:p>
          <a:p>
            <a:pPr algn="just"/>
            <a:r>
              <a:rPr lang="el-GR" dirty="0" smtClean="0"/>
              <a:t> </a:t>
            </a:r>
            <a:r>
              <a:rPr lang="el-GR" dirty="0"/>
              <a:t>Στα τέλη του 19ου αιώνα, το εβδομαδιαίο ωράριο εργασίας τυπικά ήταν 60 ώρες και σε μερικά εργοστάσια ήταν 72 ή ακόμα και 84 ώρες - επτά 12 ώρες ημέρες εργασίας την εβδομάδα. </a:t>
            </a:r>
            <a:endParaRPr lang="en-US" dirty="0" smtClean="0"/>
          </a:p>
          <a:p>
            <a:pPr algn="just"/>
            <a:r>
              <a:rPr lang="el-GR" dirty="0" smtClean="0"/>
              <a:t>Κανόνες </a:t>
            </a:r>
            <a:r>
              <a:rPr lang="el-GR" dirty="0"/>
              <a:t>ασφαλείας δεν υπήρχαν και συχνά οι συνθήκες εργασίας ήταν άσχημες. </a:t>
            </a:r>
            <a:endParaRPr lang="en-US" dirty="0" smtClean="0"/>
          </a:p>
          <a:p>
            <a:pPr algn="just"/>
            <a:r>
              <a:rPr lang="el-GR" dirty="0" smtClean="0"/>
              <a:t>Νεαρά </a:t>
            </a:r>
            <a:r>
              <a:rPr lang="el-GR" dirty="0"/>
              <a:t>αγόρια και κορίτσια προσχωρούσαν στο εργατικό δυναμικό για να κερδίσουν λίγα χρήματα, προκειμένου να βοηθήσουν τις οικογένειες τους. </a:t>
            </a:r>
            <a:endParaRPr lang="en-US" dirty="0" smtClean="0"/>
          </a:p>
          <a:p>
            <a:pPr algn="just"/>
            <a:r>
              <a:rPr lang="el-GR" dirty="0" smtClean="0"/>
              <a:t>Όταν </a:t>
            </a:r>
            <a:r>
              <a:rPr lang="el-GR" dirty="0"/>
              <a:t>σημειώθηκε οικονομική ύφεση, οι εργαζόμενοι έμειναν άνεργοι. Ασφάλιση έναντι της ανεργίας δεν υπήρχε. Τα φτωχοκομεία, που λειτουργούσαν από τις δημοτικές αρχές, αποτελούσαν καταφύγια για τους άνεργους εργάτες. </a:t>
            </a:r>
            <a:endParaRPr lang="en-US"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2484426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Εργατικά Σωματεία </a:t>
            </a:r>
            <a:endParaRPr lang="el-GR" dirty="0"/>
          </a:p>
        </p:txBody>
      </p:sp>
      <p:sp>
        <p:nvSpPr>
          <p:cNvPr id="3" name="Content Placeholder 2"/>
          <p:cNvSpPr>
            <a:spLocks noGrp="1"/>
          </p:cNvSpPr>
          <p:nvPr>
            <p:ph idx="1"/>
          </p:nvPr>
        </p:nvSpPr>
        <p:spPr>
          <a:xfrm>
            <a:off x="323528" y="1772816"/>
            <a:ext cx="8064896" cy="4536504"/>
          </a:xfrm>
        </p:spPr>
        <p:txBody>
          <a:bodyPr>
            <a:normAutofit fontScale="92500" lnSpcReduction="10000"/>
          </a:bodyPr>
          <a:lstStyle/>
          <a:p>
            <a:pPr algn="just"/>
            <a:r>
              <a:rPr lang="el-GR" dirty="0" smtClean="0"/>
              <a:t>Οι </a:t>
            </a:r>
            <a:r>
              <a:rPr lang="el-GR" dirty="0"/>
              <a:t>εργάτες σταδιακά συνειδητοποίησαν ότι συγκροτώντας εργατικά σωματεία, δηλαδή ενωμένοι και διαπραγματευόμενοι ως μία ενιαία ομάδα, θα μπορούσαν να κερδίσουν καλύτερους μισθούς, λιγότερες ώρες εργασίας, ασφαλέστερες συνθήκες εργασίας και ασφάλεια (μονιμότητα) εργασίας. </a:t>
            </a:r>
            <a:endParaRPr lang="en-US" dirty="0" smtClean="0"/>
          </a:p>
          <a:p>
            <a:pPr algn="just"/>
            <a:r>
              <a:rPr lang="el-GR" dirty="0" smtClean="0"/>
              <a:t>Επίσης</a:t>
            </a:r>
            <a:r>
              <a:rPr lang="el-GR" dirty="0"/>
              <a:t>, συνειδητοποίησαν ότι λειτουργώντας ως ομάδα θα μπορούσαν να επηρεάσουν τη νομοθεσία, όπως έγινε με την ψήφιση του Νόμου γιο Δίκαια Εργατικά Κριτήρια (1938), που όρισε το ποσό του κατώτατου μισθού σε ομοσπονδιακό επίπεδο και καθιέρωσε την πληρωμή των υπερωριών. </a:t>
            </a:r>
            <a:endParaRPr lang="en-US" dirty="0" smtClean="0"/>
          </a:p>
          <a:p>
            <a:pPr algn="just"/>
            <a:r>
              <a:rPr lang="el-GR" dirty="0" smtClean="0"/>
              <a:t>Τα </a:t>
            </a:r>
            <a:r>
              <a:rPr lang="el-GR" dirty="0"/>
              <a:t>εργατικά σωματεία πέτυχαν τη βελτίωση της άσχημης κατάστασης </a:t>
            </a:r>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1291945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Αναγνώριση </a:t>
            </a:r>
            <a:endParaRPr lang="el-GR" dirty="0"/>
          </a:p>
        </p:txBody>
      </p:sp>
      <p:sp>
        <p:nvSpPr>
          <p:cNvPr id="3" name="Content Placeholder 2"/>
          <p:cNvSpPr>
            <a:spLocks noGrp="1"/>
          </p:cNvSpPr>
          <p:nvPr>
            <p:ph idx="1"/>
          </p:nvPr>
        </p:nvSpPr>
        <p:spPr>
          <a:xfrm>
            <a:off x="323528" y="1772816"/>
            <a:ext cx="8064896" cy="4536504"/>
          </a:xfrm>
        </p:spPr>
        <p:txBody>
          <a:bodyPr>
            <a:normAutofit fontScale="92500" lnSpcReduction="20000"/>
          </a:bodyPr>
          <a:lstStyle/>
          <a:p>
            <a:pPr algn="just"/>
            <a:r>
              <a:rPr lang="el-GR" dirty="0"/>
              <a:t>Στα τέλη του 1920, ο </a:t>
            </a:r>
            <a:r>
              <a:rPr lang="el-GR" dirty="0" err="1"/>
              <a:t>Elton</a:t>
            </a:r>
            <a:r>
              <a:rPr lang="el-GR" dirty="0"/>
              <a:t> </a:t>
            </a:r>
            <a:r>
              <a:rPr lang="el-GR" dirty="0" err="1"/>
              <a:t>Mayo</a:t>
            </a:r>
            <a:r>
              <a:rPr lang="el-GR" dirty="0"/>
              <a:t> και άλλοι ερευνητές από το Πανεπιστήμιο του Χάρβαρντ ξεκίνησαν αυτό το οποίο αργότερα έγινε γνωστό ως Μελέτες </a:t>
            </a:r>
            <a:r>
              <a:rPr lang="el-GR" dirty="0" err="1"/>
              <a:t>Hawthorne</a:t>
            </a:r>
            <a:r>
              <a:rPr lang="el-GR" dirty="0"/>
              <a:t>, στις εγκαταστάσεις </a:t>
            </a:r>
            <a:r>
              <a:rPr lang="el-GR" dirty="0" err="1"/>
              <a:t>Hawthorne</a:t>
            </a:r>
            <a:r>
              <a:rPr lang="el-GR" dirty="0"/>
              <a:t> της εταιρείας ηλεκτρισμού </a:t>
            </a:r>
            <a:r>
              <a:rPr lang="el-GR" dirty="0" err="1"/>
              <a:t>Western</a:t>
            </a:r>
            <a:r>
              <a:rPr lang="el-GR" dirty="0"/>
              <a:t> </a:t>
            </a:r>
            <a:r>
              <a:rPr lang="el-GR" dirty="0" err="1"/>
              <a:t>Electric</a:t>
            </a:r>
            <a:r>
              <a:rPr lang="el-GR" dirty="0"/>
              <a:t> </a:t>
            </a:r>
            <a:r>
              <a:rPr lang="el-GR" dirty="0" err="1"/>
              <a:t>Company</a:t>
            </a:r>
            <a:r>
              <a:rPr lang="el-GR" dirty="0"/>
              <a:t> κοντά στο Σικάγο. </a:t>
            </a:r>
            <a:r>
              <a:rPr lang="el-GR" b="1" dirty="0"/>
              <a:t>Ο σκοπός της έρευνας ήταν να ανακαλύψουν τη σχέση ανάμεσα στην αλλαγή των φυσικών συνθηκών εργασίας και την παραγωγικότητα των υπαλλήλων. </a:t>
            </a:r>
            <a:endParaRPr lang="en-US" b="1" dirty="0" smtClean="0"/>
          </a:p>
          <a:p>
            <a:pPr algn="just"/>
            <a:r>
              <a:rPr lang="el-GR" dirty="0" smtClean="0"/>
              <a:t>Συγκεκριμένα</a:t>
            </a:r>
            <a:r>
              <a:rPr lang="el-GR" dirty="0"/>
              <a:t>, ο </a:t>
            </a:r>
            <a:r>
              <a:rPr lang="el-GR" b="1" dirty="0" err="1"/>
              <a:t>Mayo</a:t>
            </a:r>
            <a:r>
              <a:rPr lang="el-GR" b="1" dirty="0"/>
              <a:t> </a:t>
            </a:r>
            <a:r>
              <a:rPr lang="el-GR" dirty="0"/>
              <a:t>και οι συνεργάτες του ενδιαφέρονταν για </a:t>
            </a:r>
            <a:r>
              <a:rPr lang="el-GR" b="1" dirty="0"/>
              <a:t>την επίδραση της διαφορετικής έντασης του φωτισμού στην εργατική παραγωγή. </a:t>
            </a:r>
            <a:endParaRPr lang="en-US" b="1" dirty="0" smtClean="0"/>
          </a:p>
          <a:p>
            <a:pPr algn="just"/>
            <a:r>
              <a:rPr lang="el-GR" dirty="0" smtClean="0"/>
              <a:t>Κατά </a:t>
            </a:r>
            <a:r>
              <a:rPr lang="el-GR" dirty="0"/>
              <a:t>τη διάρκεια ενός </a:t>
            </a:r>
            <a:r>
              <a:rPr lang="el-GR" b="1" dirty="0"/>
              <a:t>πειράματος</a:t>
            </a:r>
            <a:r>
              <a:rPr lang="el-GR" dirty="0"/>
              <a:t>, μία ομάδα έξι εργατριών εργάστηκε με επαρκή φωτισμό. Αργότερα, η ένταση του φωτισμού μειώθηκε σημαντικά, και αντί να μειωθεί η παραγωγικότητα, όπως αναμενόταν, στην πραγματικότητα, αυξήθηκε. </a:t>
            </a:r>
            <a:endParaRPr lang="en-US"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30328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Αναγνώριση </a:t>
            </a:r>
            <a:endParaRPr lang="el-GR" dirty="0"/>
          </a:p>
        </p:txBody>
      </p:sp>
      <p:sp>
        <p:nvSpPr>
          <p:cNvPr id="3" name="Content Placeholder 2"/>
          <p:cNvSpPr>
            <a:spLocks noGrp="1"/>
          </p:cNvSpPr>
          <p:nvPr>
            <p:ph idx="1"/>
          </p:nvPr>
        </p:nvSpPr>
        <p:spPr>
          <a:xfrm>
            <a:off x="323528" y="1772816"/>
            <a:ext cx="8064896" cy="4536504"/>
          </a:xfrm>
        </p:spPr>
        <p:txBody>
          <a:bodyPr>
            <a:normAutofit lnSpcReduction="10000"/>
          </a:bodyPr>
          <a:lstStyle/>
          <a:p>
            <a:pPr algn="just"/>
            <a:r>
              <a:rPr lang="el-GR" dirty="0" smtClean="0"/>
              <a:t>Οι </a:t>
            </a:r>
            <a:r>
              <a:rPr lang="el-GR" dirty="0"/>
              <a:t>ερευνητές το απέδωσαν σε αυτό που έγινε γνωστό ως </a:t>
            </a:r>
            <a:r>
              <a:rPr lang="el-GR" b="1" dirty="0"/>
              <a:t>φαινόμενο </a:t>
            </a:r>
            <a:r>
              <a:rPr lang="el-GR" b="1" dirty="0" err="1"/>
              <a:t>Hawthorne</a:t>
            </a:r>
            <a:r>
              <a:rPr lang="el-GR" dirty="0"/>
              <a:t>, σύμφωνα </a:t>
            </a:r>
            <a:r>
              <a:rPr lang="el-GR" dirty="0" smtClean="0"/>
              <a:t>με </a:t>
            </a:r>
            <a:r>
              <a:rPr lang="el-GR" dirty="0"/>
              <a:t>το οποίο οι εργαζόμενοι που λαμβάνουν μέρος σε επιστημονικές μελέτες μπορεί να γίνουν περισσότερο παραγωγικοί λόγω της προσοχής που λαμβάνουν από τους ερευνητές. </a:t>
            </a:r>
            <a:endParaRPr lang="en-US" dirty="0" smtClean="0"/>
          </a:p>
          <a:p>
            <a:pPr algn="just"/>
            <a:r>
              <a:rPr lang="el-GR" dirty="0" smtClean="0"/>
              <a:t>Αυτή </a:t>
            </a:r>
            <a:r>
              <a:rPr lang="el-GR" dirty="0"/>
              <a:t>η ανακάλυψη υπήρξε σημαντική για την κίνηση των ανθρώπινων σχέσεων, επειδή της έδωσαν την ερμηνεία ότι </a:t>
            </a:r>
            <a:r>
              <a:rPr lang="el-GR" b="1" dirty="0"/>
              <a:t>όταν οι εργαζόμενοι αισθάνονται ότι είναι σημαντικοί και ότι το έργο τους αναγνωρίζεται, επιδεικνύουν μεγαλύτερη Θέληση να ξεχωρίσουν στις εργασιακές τους δραστηριότητες. </a:t>
            </a:r>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1940762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lnSpcReduction="10000"/>
          </a:bodyPr>
          <a:lstStyle/>
          <a:p>
            <a:pPr algn="just"/>
            <a:r>
              <a:rPr lang="el-GR" dirty="0"/>
              <a:t>Ο </a:t>
            </a:r>
            <a:r>
              <a:rPr lang="el-GR" dirty="0" err="1"/>
              <a:t>Gene</a:t>
            </a:r>
            <a:r>
              <a:rPr lang="el-GR" dirty="0"/>
              <a:t> </a:t>
            </a:r>
            <a:r>
              <a:rPr lang="el-GR" dirty="0" err="1"/>
              <a:t>Carlson</a:t>
            </a:r>
            <a:r>
              <a:rPr lang="el-GR" dirty="0"/>
              <a:t> εργάζεται ως κειμενογράφος σε ένα διαφημιστικό γραφείο. Συχνά, μένει μόνος του στο γραφείο ως αργά τη νύχτα, δουλεύοντας πάνω σε κείμενα για τη διαφημιστική εκστρατεία κάποιου πελάτη. </a:t>
            </a:r>
            <a:endParaRPr lang="en-US" dirty="0" smtClean="0"/>
          </a:p>
          <a:p>
            <a:pPr algn="just"/>
            <a:r>
              <a:rPr lang="el-GR" dirty="0" smtClean="0"/>
              <a:t>Η </a:t>
            </a:r>
            <a:r>
              <a:rPr lang="el-GR" dirty="0" err="1"/>
              <a:t>Cheryl</a:t>
            </a:r>
            <a:r>
              <a:rPr lang="el-GR" dirty="0"/>
              <a:t> </a:t>
            </a:r>
            <a:r>
              <a:rPr lang="el-GR" dirty="0" err="1"/>
              <a:t>Rawlings</a:t>
            </a:r>
            <a:r>
              <a:rPr lang="el-GR" dirty="0"/>
              <a:t>, δικηγόρος σε νομική εταιρεία, παίρνει κάθε βράδυ σπίτι της νομικά έγγραφα για περαιτέρω μελέτη και επανεξέταση</a:t>
            </a:r>
            <a:r>
              <a:rPr lang="el-GR" dirty="0" smtClean="0"/>
              <a:t>.</a:t>
            </a:r>
            <a:endParaRPr lang="en-US" dirty="0" smtClean="0"/>
          </a:p>
          <a:p>
            <a:pPr algn="just"/>
            <a:r>
              <a:rPr lang="el-GR" dirty="0" smtClean="0"/>
              <a:t> </a:t>
            </a:r>
            <a:r>
              <a:rPr lang="el-GR" b="1" dirty="0"/>
              <a:t>Γιατί αυτοί οι άνθρωποι συμπεριφέρονται με αυτόν τον τρόπο, ενώ άλλοι εργαζόμενοι τηλεφωνούν στη δουλειά τους και δηλώνουν μια ανύπαρκτη ασθένεια ή αποφεύγουν τα εργασιακά τους καθήκοντα και την αποδοχή ευθυνών; </a:t>
            </a:r>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4129625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lnSpcReduction="10000"/>
          </a:bodyPr>
          <a:lstStyle/>
          <a:p>
            <a:pPr algn="just"/>
            <a:r>
              <a:rPr lang="el-GR" b="1" dirty="0" smtClean="0"/>
              <a:t>τα </a:t>
            </a:r>
            <a:r>
              <a:rPr lang="el-GR" b="1" dirty="0"/>
              <a:t>εργασιακά τους καθήκοντα και την αποδοχή ευθυνών; </a:t>
            </a:r>
          </a:p>
          <a:p>
            <a:pPr algn="just"/>
            <a:r>
              <a:rPr lang="el-GR" dirty="0"/>
              <a:t>Το </a:t>
            </a:r>
            <a:r>
              <a:rPr lang="el-GR" b="1" dirty="0"/>
              <a:t>1943, ο ψυχολόγος </a:t>
            </a:r>
            <a:r>
              <a:rPr lang="el-GR" b="1" dirty="0" err="1"/>
              <a:t>Abraham</a:t>
            </a:r>
            <a:r>
              <a:rPr lang="el-GR" b="1" dirty="0"/>
              <a:t> </a:t>
            </a:r>
            <a:r>
              <a:rPr lang="el-GR" b="1" dirty="0" err="1"/>
              <a:t>Maslow</a:t>
            </a:r>
            <a:r>
              <a:rPr lang="el-GR" b="1" dirty="0"/>
              <a:t> </a:t>
            </a:r>
            <a:r>
              <a:rPr lang="el-GR" dirty="0"/>
              <a:t>δημοσίευσε μία </a:t>
            </a:r>
            <a:r>
              <a:rPr lang="el-GR" b="1" dirty="0"/>
              <a:t>Θεωρία κινήτρων,</a:t>
            </a:r>
            <a:r>
              <a:rPr lang="el-GR" dirty="0"/>
              <a:t> στην οποία υποστήριξε ότι η συμπεριφορά των εργαζομένων καθορίζεται από μία ευρεία ποικιλία αναγκών. Σύμφωνα με αυτή τη θεωρία, </a:t>
            </a:r>
            <a:r>
              <a:rPr lang="el-GR" b="1" dirty="0"/>
              <a:t>τα κίνητρα εμφανίζονται όταν ένα άτομο αισθάνεται μία ανάγκη την οποία επιθυμεί να ικανοποιήσει. Το άτομο θέτει ένα στόχο, η επίτευξη του οποίου θα μειώσει αυτή την ανάγκη ή θα το απαλλάξει από αυτήν. </a:t>
            </a:r>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889548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fontScale="77500" lnSpcReduction="20000"/>
          </a:bodyPr>
          <a:lstStyle/>
          <a:p>
            <a:pPr algn="just"/>
            <a:r>
              <a:rPr lang="el-GR" i="1" dirty="0"/>
              <a:t>Ο </a:t>
            </a:r>
            <a:r>
              <a:rPr lang="el-GR" b="1" i="1" dirty="0" err="1"/>
              <a:t>Gene</a:t>
            </a:r>
            <a:r>
              <a:rPr lang="el-GR" b="1" i="1" dirty="0"/>
              <a:t> </a:t>
            </a:r>
            <a:r>
              <a:rPr lang="el-GR" b="1" i="1" dirty="0" err="1"/>
              <a:t>Carlson</a:t>
            </a:r>
            <a:r>
              <a:rPr lang="el-GR" b="1" i="1" dirty="0"/>
              <a:t> θέλει οι πελάτες, οι συνεργάτες και οι επόπτες του να σέβονται και την ποιότητα και την ποσότητα της δουλειάς του.</a:t>
            </a:r>
            <a:r>
              <a:rPr lang="el-GR" i="1" dirty="0"/>
              <a:t> Αυτή η ανάγκη για σεβασμό οδηγεί σε μία συμπεριφορά προσανατολισμένη στον καθορισμό στόχων. Θα εργάζεται περισσότερες ώρες, όταν είναι απαραίτητο, για να επιτύχει ένα αποτέλεσμα υψηλότερης ποιότητας ή μεγαλύτερο όγκο εργασίας. Το κίνητρο για την επίτευξη αυτού του στόχου θα είναι ο σεβασμός που θα κερδίσει ως ανταμοιβή από τους πελάτες, τους συνεργάτες και τους επόπτες του. </a:t>
            </a:r>
            <a:endParaRPr lang="en-US" i="1" dirty="0" smtClean="0"/>
          </a:p>
          <a:p>
            <a:pPr algn="just"/>
            <a:r>
              <a:rPr lang="el-GR" dirty="0"/>
              <a:t>Ο </a:t>
            </a:r>
            <a:r>
              <a:rPr lang="el-GR" b="1" dirty="0" err="1"/>
              <a:t>Maslow</a:t>
            </a:r>
            <a:r>
              <a:rPr lang="el-GR" b="1" dirty="0"/>
              <a:t> ιεράρχησε τις ανάγκες </a:t>
            </a:r>
            <a:r>
              <a:rPr lang="el-GR" dirty="0"/>
              <a:t>που προσδιόρισε, και </a:t>
            </a:r>
            <a:r>
              <a:rPr lang="el-GR" b="1" dirty="0"/>
              <a:t>επεσήμανε ότι οι χαμηλότερου επιπέδου ανάγκες πρέπει να ικανοποιηθούν, τουλάχιστον μερικώς, πριν το άτομο αρχίσει να αναγνωρίζει και να προσπαθεί να ικανοποιήσει τις ανάγκες των υψηλότερων επιπέδων.</a:t>
            </a:r>
            <a:r>
              <a:rPr lang="el-GR" dirty="0"/>
              <a:t> </a:t>
            </a:r>
            <a:r>
              <a:rPr lang="el-GR" b="1" u="sng" dirty="0"/>
              <a:t>Τα πέντε επίπεδα των αναγκών</a:t>
            </a:r>
            <a:r>
              <a:rPr lang="el-GR" dirty="0"/>
              <a:t>, όπως τα παρουσιάζει ο </a:t>
            </a:r>
            <a:r>
              <a:rPr lang="el-GR" dirty="0" err="1"/>
              <a:t>Maslow</a:t>
            </a:r>
            <a:r>
              <a:rPr lang="el-GR" dirty="0"/>
              <a:t>, </a:t>
            </a:r>
            <a:r>
              <a:rPr lang="el-GR" b="1" dirty="0"/>
              <a:t>από τα χαμηλότερα προς τα υψηλότερα επίπεδα,</a:t>
            </a:r>
            <a:r>
              <a:rPr lang="el-GR" dirty="0"/>
              <a:t> περιλαμβάνουν τις εξής ανάγκες: </a:t>
            </a:r>
            <a:endParaRPr lang="el-GR" b="1"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2534461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Κίνητρα </a:t>
            </a:r>
            <a:endParaRPr lang="el-GR" dirty="0"/>
          </a:p>
        </p:txBody>
      </p:sp>
      <p:sp>
        <p:nvSpPr>
          <p:cNvPr id="3" name="Content Placeholder 2"/>
          <p:cNvSpPr>
            <a:spLocks noGrp="1"/>
          </p:cNvSpPr>
          <p:nvPr>
            <p:ph idx="1"/>
          </p:nvPr>
        </p:nvSpPr>
        <p:spPr>
          <a:xfrm>
            <a:off x="323528" y="1772816"/>
            <a:ext cx="8064896" cy="4536504"/>
          </a:xfrm>
        </p:spPr>
        <p:txBody>
          <a:bodyPr>
            <a:normAutofit/>
          </a:bodyPr>
          <a:lstStyle/>
          <a:p>
            <a:pPr marL="68580" indent="0">
              <a:buNone/>
            </a:pPr>
            <a:r>
              <a:rPr lang="el-GR" b="1" u="sng" dirty="0"/>
              <a:t>Α</a:t>
            </a:r>
            <a:r>
              <a:rPr lang="el-GR" b="1" u="sng" dirty="0" smtClean="0"/>
              <a:t>νάγκες κατά </a:t>
            </a:r>
            <a:r>
              <a:rPr lang="el-GR" b="1" u="sng" dirty="0" err="1" smtClean="0"/>
              <a:t>Maslow</a:t>
            </a:r>
            <a:r>
              <a:rPr lang="el-GR" b="1" u="sng" dirty="0" smtClean="0"/>
              <a:t>:</a:t>
            </a:r>
          </a:p>
          <a:p>
            <a:pPr marL="68580" indent="0">
              <a:buNone/>
            </a:pPr>
            <a:endParaRPr lang="el-GR" b="1" u="sng" dirty="0" smtClean="0"/>
          </a:p>
          <a:p>
            <a:r>
              <a:rPr lang="el-GR" b="1" dirty="0"/>
              <a:t>Βιολογικές </a:t>
            </a:r>
            <a:r>
              <a:rPr lang="el-GR" b="1" dirty="0" smtClean="0"/>
              <a:t>ανάγκες,</a:t>
            </a:r>
          </a:p>
          <a:p>
            <a:r>
              <a:rPr lang="el-GR" b="1" dirty="0"/>
              <a:t>Ανάγκες ασφάλειας, </a:t>
            </a:r>
            <a:endParaRPr lang="el-GR" b="1" dirty="0" smtClean="0"/>
          </a:p>
          <a:p>
            <a:r>
              <a:rPr lang="el-GR" b="1" dirty="0"/>
              <a:t>Κοινωνικές ανάγκες</a:t>
            </a:r>
            <a:r>
              <a:rPr lang="el-GR" dirty="0"/>
              <a:t>, </a:t>
            </a:r>
            <a:endParaRPr lang="el-GR" dirty="0" smtClean="0"/>
          </a:p>
          <a:p>
            <a:r>
              <a:rPr lang="el-GR" b="1" dirty="0"/>
              <a:t>Ανάγκες Αυτοεκτίμησης, </a:t>
            </a:r>
            <a:endParaRPr lang="el-GR" b="1" dirty="0" smtClean="0"/>
          </a:p>
          <a:p>
            <a:r>
              <a:rPr lang="el-GR" b="1" dirty="0"/>
              <a:t>Ανάγκες </a:t>
            </a:r>
            <a:r>
              <a:rPr lang="el-GR" b="1" dirty="0" smtClean="0"/>
              <a:t>αυτοπραγμάτωσης. </a:t>
            </a:r>
          </a:p>
          <a:p>
            <a:endParaRPr lang="el-GR" b="1" dirty="0" smtClean="0"/>
          </a:p>
          <a:p>
            <a:endParaRPr lang="el-GR" b="1" dirty="0"/>
          </a:p>
          <a:p>
            <a:endParaRPr lang="el-GR" b="1" u="sng"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3512775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1288</TotalTime>
  <Words>1360</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  ΠΡΟΣΑΝΑΤΟΛΙΣΜΟΣ ΣΤΙΣ ΑΝΘΡΩΠΙΝΕΣ ΣΧΕΣΕΙΣ – ΜΕΡΟΣ B</vt:lpstr>
      <vt:lpstr>Εργατικά Σωματεία </vt:lpstr>
      <vt:lpstr>Εργατικά Σωματεία </vt:lpstr>
      <vt:lpstr>Αναγνώριση </vt:lpstr>
      <vt:lpstr>Αναγνώριση </vt:lpstr>
      <vt:lpstr>Κίνητρα </vt:lpstr>
      <vt:lpstr>Κίνητρα </vt:lpstr>
      <vt:lpstr>Κίνητρα </vt:lpstr>
      <vt:lpstr>Κίνητρα </vt:lpstr>
      <vt:lpstr>Κίνητρα </vt:lpstr>
      <vt:lpstr>Κίνητρα </vt:lpstr>
      <vt:lpstr>Κίνητρα </vt:lpstr>
      <vt:lpstr>Κίνητρα </vt:lpstr>
      <vt:lpstr>Κίνητρα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63</cp:revision>
  <dcterms:created xsi:type="dcterms:W3CDTF">2012-09-30T07:45:10Z</dcterms:created>
  <dcterms:modified xsi:type="dcterms:W3CDTF">2012-11-05T08:24:07Z</dcterms:modified>
</cp:coreProperties>
</file>