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88" r:id="rId2"/>
    <p:sldId id="319" r:id="rId3"/>
    <p:sldId id="321" r:id="rId4"/>
    <p:sldId id="322" r:id="rId5"/>
    <p:sldId id="323" r:id="rId6"/>
    <p:sldId id="324" r:id="rId7"/>
    <p:sldId id="325" r:id="rId8"/>
    <p:sldId id="326" r:id="rId9"/>
    <p:sldId id="327" r:id="rId10"/>
    <p:sldId id="328" r:id="rId11"/>
    <p:sldId id="331" r:id="rId12"/>
    <p:sldId id="332"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5"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3DC44A-2755-4292-A4E0-9A153FE88E3E}" type="datetimeFigureOut">
              <a:rPr lang="el-GR" smtClean="0"/>
              <a:t>5/11/2012</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D244B6-3C7F-4EDA-B0F6-82AF4C76F896}" type="slidenum">
              <a:rPr lang="el-GR" smtClean="0"/>
              <a:t>‹#›</a:t>
            </a:fld>
            <a:endParaRPr lang="el-GR"/>
          </a:p>
        </p:txBody>
      </p:sp>
    </p:spTree>
    <p:extLst>
      <p:ext uri="{BB962C8B-B14F-4D97-AF65-F5344CB8AC3E}">
        <p14:creationId xmlns:p14="http://schemas.microsoft.com/office/powerpoint/2010/main" val="2137447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0909669-7A1E-4D0B-84E0-4F77395478F7}" type="datetime1">
              <a:rPr lang="el-GR" smtClean="0"/>
              <a:t>5/11/2012</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5B00922-6550-4DFB-9502-F7C4841AFA2B}" type="slidenum">
              <a:rPr lang="el-GR" smtClean="0"/>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526452-100A-4355-88BB-DA433801A6BB}"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EC9D33-96EE-4F6E-9024-8D14274BBB8B}"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31187-0655-4747-8D2C-D265A5BDD9E7}"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3515D8-B745-4E89-9DC2-CFC9D225E313}" type="datetime1">
              <a:rPr lang="el-GR" smtClean="0"/>
              <a:t>5/11/2012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3AC20B7-0AED-40E3-B6B0-7B7D0F2769B2}" type="datetime1">
              <a:rPr lang="el-GR" smtClean="0"/>
              <a:t>5/11/2012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C5AD40-682A-4648-B176-15A88CC52148}" type="datetime1">
              <a:rPr lang="el-GR" smtClean="0"/>
              <a:t>5/11/2012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240EBB-BB3C-4D15-9A47-AF80B2282EFF}" type="datetime1">
              <a:rPr lang="el-GR" smtClean="0"/>
              <a:t>5/11/2012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9DE8C-939D-402B-AB28-839C32D3E863}" type="datetime1">
              <a:rPr lang="el-GR" smtClean="0"/>
              <a:t>5/11/2012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CF3400F-E76B-4DAD-A6F9-BC4BF8FA368B}" type="datetime1">
              <a:rPr lang="el-GR" smtClean="0"/>
              <a:t>5/11/2012</a:t>
            </a:fld>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F9E0D1-51E8-484C-9039-1DE2F0D1D1FF}" type="datetime1">
              <a:rPr lang="el-GR" smtClean="0"/>
              <a:t>5/11/2012</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E5B00922-6550-4DFB-9502-F7C4841AFA2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A19F8E0-D357-4549-9173-BD275861BD6C}" type="datetime1">
              <a:rPr lang="el-GR" smtClean="0"/>
              <a:t>5/11/2012</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5B00922-6550-4DFB-9502-F7C4841AFA2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4644009" y="2348880"/>
            <a:ext cx="3600400" cy="2061756"/>
          </a:xfrm>
        </p:spPr>
        <p:txBody>
          <a:bodyPr>
            <a:noAutofit/>
          </a:bodyPr>
          <a:lstStyle/>
          <a:p>
            <a:pPr algn="ctr"/>
            <a:r>
              <a:rPr lang="el-GR" sz="2800" dirty="0"/>
              <a:t/>
            </a:r>
            <a:br>
              <a:rPr lang="el-GR" sz="2800" dirty="0"/>
            </a:br>
            <a:r>
              <a:rPr lang="el-GR" sz="2800" dirty="0"/>
              <a:t/>
            </a:r>
            <a:br>
              <a:rPr lang="el-GR" sz="2800" dirty="0"/>
            </a:br>
            <a:r>
              <a:rPr lang="en-US" sz="2400" dirty="0"/>
              <a:t/>
            </a:r>
            <a:br>
              <a:rPr lang="en-US" sz="2400" dirty="0"/>
            </a:br>
            <a:r>
              <a:rPr lang="el-GR" sz="2400" dirty="0"/>
              <a:t> </a:t>
            </a:r>
            <a:r>
              <a:rPr lang="el-GR" sz="2400" b="1" dirty="0"/>
              <a:t>ΟΙ ΑΝΘΡΩΠΙΝΕΣ ΣΧΕΣΕΙΣ ΩΣ ΠΕΔΙΟ ΜΕΛΕΤΗΣ </a:t>
            </a:r>
            <a:r>
              <a:rPr lang="el-GR" sz="2400" dirty="0"/>
              <a:t/>
            </a:r>
            <a:br>
              <a:rPr lang="el-GR" sz="2400" dirty="0"/>
            </a:br>
            <a:endParaRPr lang="el-GR" sz="2800" dirty="0"/>
          </a:p>
        </p:txBody>
      </p:sp>
      <p:sp>
        <p:nvSpPr>
          <p:cNvPr id="4" name="Date Placeholder 3"/>
          <p:cNvSpPr>
            <a:spLocks noGrp="1"/>
          </p:cNvSpPr>
          <p:nvPr>
            <p:ph type="dt" sz="half" idx="10"/>
          </p:nvPr>
        </p:nvSpPr>
        <p:spPr/>
        <p:txBody>
          <a:bodyPr/>
          <a:lstStyle/>
          <a:p>
            <a:fld id="{C6A31187-0655-4747-8D2C-D265A5BDD9E7}"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a:t>
            </a:fld>
            <a:endParaRPr lang="el-GR"/>
          </a:p>
        </p:txBody>
      </p:sp>
      <p:sp>
        <p:nvSpPr>
          <p:cNvPr id="7" name="Subtitle 6"/>
          <p:cNvSpPr>
            <a:spLocks noGrp="1"/>
          </p:cNvSpPr>
          <p:nvPr>
            <p:ph type="subTitle" idx="1"/>
          </p:nvPr>
        </p:nvSpPr>
        <p:spPr/>
        <p:txBody>
          <a:bodyPr/>
          <a:lstStyle/>
          <a:p>
            <a:endParaRPr lang="el-GR"/>
          </a:p>
        </p:txBody>
      </p:sp>
    </p:spTree>
    <p:extLst>
      <p:ext uri="{BB962C8B-B14F-4D97-AF65-F5344CB8AC3E}">
        <p14:creationId xmlns:p14="http://schemas.microsoft.com/office/powerpoint/2010/main" val="1910685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Η Στάση των Εργαζομένων </a:t>
            </a:r>
            <a:endParaRPr lang="el-GR" dirty="0"/>
          </a:p>
        </p:txBody>
      </p:sp>
      <p:sp>
        <p:nvSpPr>
          <p:cNvPr id="3" name="Content Placeholder 2"/>
          <p:cNvSpPr>
            <a:spLocks noGrp="1"/>
          </p:cNvSpPr>
          <p:nvPr>
            <p:ph idx="1"/>
          </p:nvPr>
        </p:nvSpPr>
        <p:spPr>
          <a:xfrm>
            <a:off x="539552" y="1916832"/>
            <a:ext cx="7848872" cy="4104456"/>
          </a:xfrm>
        </p:spPr>
        <p:txBody>
          <a:bodyPr>
            <a:normAutofit fontScale="85000" lnSpcReduction="20000"/>
          </a:bodyPr>
          <a:lstStyle/>
          <a:p>
            <a:r>
              <a:rPr lang="el-GR" b="1" dirty="0"/>
              <a:t>Θεωρία Υ</a:t>
            </a:r>
            <a:r>
              <a:rPr lang="el-GR" dirty="0"/>
              <a:t>. Ο </a:t>
            </a:r>
            <a:r>
              <a:rPr lang="el-GR" dirty="0" err="1"/>
              <a:t>McGregor</a:t>
            </a:r>
            <a:r>
              <a:rPr lang="el-GR" dirty="0"/>
              <a:t> αναγνώρισε ότι αυτές οι υποθέσεις ήταν αντίθετες με τα όσα ο </a:t>
            </a:r>
            <a:r>
              <a:rPr lang="el-GR" dirty="0" err="1"/>
              <a:t>Maslow</a:t>
            </a:r>
            <a:r>
              <a:rPr lang="el-GR" dirty="0"/>
              <a:t> και άλλοι επιστήμονες είχαν διαπιστώσει ότι είναι η πραγματική στάση των περισσότερων εργαζομένων. </a:t>
            </a:r>
            <a:endParaRPr lang="el-GR" dirty="0" smtClean="0"/>
          </a:p>
          <a:p>
            <a:pPr marL="68580" indent="0">
              <a:buNone/>
            </a:pPr>
            <a:endParaRPr lang="el-GR" dirty="0" smtClean="0"/>
          </a:p>
          <a:p>
            <a:r>
              <a:rPr lang="el-GR" b="1" u="sng" dirty="0" smtClean="0"/>
              <a:t>Επίσης</a:t>
            </a:r>
            <a:r>
              <a:rPr lang="el-GR" b="1" u="sng" dirty="0"/>
              <a:t>, πίστευε ότι αν οι μάνατζερ θεωρούσαν τους υπαλλήλους τεμπέληδες και ανεύθυνους, Με αυτόν ακριβώς τον τρόπο θα συμπεριφέρονταν οι εργαζόμενοι. </a:t>
            </a:r>
            <a:endParaRPr lang="el-GR" b="1" u="sng" dirty="0" smtClean="0"/>
          </a:p>
          <a:p>
            <a:pPr marL="68580" indent="0">
              <a:buNone/>
            </a:pPr>
            <a:endParaRPr lang="el-GR" b="1" u="sng" dirty="0" smtClean="0"/>
          </a:p>
          <a:p>
            <a:r>
              <a:rPr lang="el-GR" dirty="0" smtClean="0"/>
              <a:t>Ο </a:t>
            </a:r>
            <a:r>
              <a:rPr lang="el-GR" dirty="0" err="1"/>
              <a:t>MacGregor</a:t>
            </a:r>
            <a:r>
              <a:rPr lang="el-GR" dirty="0"/>
              <a:t> τότε διατύπωσε μία νέα σειρά υποθέσεων, στις οποίες περιγράφονταν εργαζόμενοι με διαφορετική στάση</a:t>
            </a:r>
            <a:r>
              <a:rPr lang="el-GR" dirty="0" smtClean="0"/>
              <a:t>. </a:t>
            </a:r>
          </a:p>
          <a:p>
            <a:pPr marL="68580" indent="0">
              <a:buNone/>
            </a:pPr>
            <a:endParaRPr lang="el-GR" dirty="0" smtClean="0"/>
          </a:p>
          <a:p>
            <a:pPr marL="68580" indent="0">
              <a:buNone/>
            </a:pPr>
            <a:r>
              <a:rPr lang="el-GR" dirty="0" smtClean="0"/>
              <a:t>	</a:t>
            </a:r>
            <a:r>
              <a:rPr lang="el-GR" b="1" u="sng" dirty="0" smtClean="0"/>
              <a:t>Αυτή </a:t>
            </a:r>
            <a:r>
              <a:rPr lang="el-GR" b="1" u="sng" dirty="0"/>
              <a:t>η θεωρία ονομάστηκε Θεωρία Υ. </a:t>
            </a:r>
            <a:endParaRPr lang="el-GR" b="1" u="sng" dirty="0" smtClean="0"/>
          </a:p>
          <a:p>
            <a:pPr marL="525780" indent="-457200">
              <a:buAutoNum type="arabicPeriod"/>
            </a:pPr>
            <a:endParaRPr lang="el-GR" b="1" u="sng" dirty="0" smtClean="0"/>
          </a:p>
          <a:p>
            <a:endParaRPr lang="en-US" dirty="0"/>
          </a:p>
          <a:p>
            <a:endParaRPr lang="en-US" dirty="0"/>
          </a:p>
          <a:p>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10</a:t>
            </a:fld>
            <a:endParaRPr lang="el-GR"/>
          </a:p>
        </p:txBody>
      </p:sp>
    </p:spTree>
    <p:extLst>
      <p:ext uri="{BB962C8B-B14F-4D97-AF65-F5344CB8AC3E}">
        <p14:creationId xmlns:p14="http://schemas.microsoft.com/office/powerpoint/2010/main" val="4416655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Υ.  </a:t>
            </a:r>
            <a:endParaRPr lang="el-GR" dirty="0"/>
          </a:p>
        </p:txBody>
      </p:sp>
      <p:sp>
        <p:nvSpPr>
          <p:cNvPr id="3" name="Content Placeholder 2"/>
          <p:cNvSpPr>
            <a:spLocks noGrp="1"/>
          </p:cNvSpPr>
          <p:nvPr>
            <p:ph idx="1"/>
          </p:nvPr>
        </p:nvSpPr>
        <p:spPr>
          <a:xfrm>
            <a:off x="539552" y="1700808"/>
            <a:ext cx="7848872" cy="4896544"/>
          </a:xfrm>
        </p:spPr>
        <p:txBody>
          <a:bodyPr>
            <a:normAutofit fontScale="92500" lnSpcReduction="20000"/>
          </a:bodyPr>
          <a:lstStyle/>
          <a:p>
            <a:pPr algn="just"/>
            <a:r>
              <a:rPr lang="el-GR" b="1" u="sng" dirty="0" smtClean="0"/>
              <a:t>Οι υποθέσεις της Θεωρίας Υ περιλαμβάνουν τα εξής: </a:t>
            </a:r>
            <a:endParaRPr lang="en-US" b="1" u="sng" dirty="0" smtClean="0"/>
          </a:p>
          <a:p>
            <a:pPr algn="just">
              <a:buNone/>
            </a:pPr>
            <a:endParaRPr lang="en-US" b="1" dirty="0" smtClean="0"/>
          </a:p>
          <a:p>
            <a:pPr lvl="1" algn="just"/>
            <a:r>
              <a:rPr lang="el-GR" b="1" dirty="0" smtClean="0"/>
              <a:t>1. Οι άνθρωποι δεν έχουν έμφυτη αντιπάθεια για την εργασία. </a:t>
            </a:r>
            <a:r>
              <a:rPr lang="el-GR" dirty="0" smtClean="0"/>
              <a:t>Στην πραγματικότητα, η δουλειά είναι κάτι τόσο φυσικό, όσο είναι το παιχνίδι ή η ξεκούραση.</a:t>
            </a:r>
            <a:endParaRPr lang="en-US" dirty="0" smtClean="0"/>
          </a:p>
          <a:p>
            <a:pPr lvl="1" algn="just">
              <a:buNone/>
            </a:pPr>
            <a:r>
              <a:rPr lang="el-GR" dirty="0" smtClean="0"/>
              <a:t> </a:t>
            </a:r>
          </a:p>
          <a:p>
            <a:pPr lvl="1" algn="just"/>
            <a:r>
              <a:rPr lang="en-US" b="1" dirty="0" smtClean="0"/>
              <a:t>2. </a:t>
            </a:r>
            <a:r>
              <a:rPr lang="el-GR" dirty="0" smtClean="0"/>
              <a:t>Με την </a:t>
            </a:r>
            <a:r>
              <a:rPr lang="el-GR" b="1" dirty="0" smtClean="0"/>
              <a:t>παροχή μιας σχετικής ελευθερίας, </a:t>
            </a:r>
            <a:r>
              <a:rPr lang="el-GR" b="1" u="sng" dirty="0" smtClean="0"/>
              <a:t>ο μέσος άνθρωπος θα δουλέψει μόνος του </a:t>
            </a:r>
            <a:r>
              <a:rPr lang="el-GR" b="1" dirty="0" smtClean="0"/>
              <a:t>προς την κατεύθυνση της επίτευξης των στόχων του οργανισμού </a:t>
            </a:r>
            <a:r>
              <a:rPr lang="el-GR" dirty="0" smtClean="0"/>
              <a:t>χωρίς έλεγχο ή απειλές από τα αφεντικά. </a:t>
            </a:r>
            <a:endParaRPr lang="en-US" dirty="0" smtClean="0"/>
          </a:p>
          <a:p>
            <a:pPr lvl="1" algn="just">
              <a:buNone/>
            </a:pPr>
            <a:endParaRPr lang="el-GR" dirty="0" smtClean="0"/>
          </a:p>
          <a:p>
            <a:pPr lvl="1" algn="just"/>
            <a:r>
              <a:rPr lang="en-US" b="1" dirty="0" smtClean="0"/>
              <a:t>3. </a:t>
            </a:r>
            <a:r>
              <a:rPr lang="el-GR" b="1" dirty="0" smtClean="0"/>
              <a:t>Το πόσο μεγάλη θα είναι η </a:t>
            </a:r>
            <a:r>
              <a:rPr lang="el-GR" b="1" u="sng" dirty="0" smtClean="0"/>
              <a:t>δέσμευση των ατόμων στους στόχους </a:t>
            </a:r>
            <a:r>
              <a:rPr lang="el-GR" b="1" dirty="0" smtClean="0"/>
              <a:t>που έχει θέσει ο οργανισμός </a:t>
            </a:r>
            <a:r>
              <a:rPr lang="el-GR" b="1" u="sng" dirty="0" smtClean="0"/>
              <a:t>εξαρτάται από την "ανταμοιβή</a:t>
            </a:r>
            <a:r>
              <a:rPr lang="el-GR" b="1" dirty="0" smtClean="0"/>
              <a:t> σύμφωνα με τα επιτεύγματα τους." </a:t>
            </a:r>
            <a:endParaRPr lang="en-US" b="1" dirty="0" smtClean="0"/>
          </a:p>
          <a:p>
            <a:pPr lvl="1" algn="just">
              <a:buNone/>
            </a:pPr>
            <a:r>
              <a:rPr lang="en-US" b="1" dirty="0" smtClean="0"/>
              <a:t>	</a:t>
            </a:r>
            <a:r>
              <a:rPr lang="el-GR" dirty="0" smtClean="0"/>
              <a:t>Η πρωταρχική και πιο σημαντική ανταμοιβή είναι αυτή που ικανοποιεί τον εγωισμό του εργαζομένου και παρέχει αυτοπραγμάτωση.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11</a:t>
            </a:fld>
            <a:endParaRPr lang="el-GR"/>
          </a:p>
        </p:txBody>
      </p:sp>
    </p:spTree>
    <p:extLst>
      <p:ext uri="{BB962C8B-B14F-4D97-AF65-F5344CB8AC3E}">
        <p14:creationId xmlns:p14="http://schemas.microsoft.com/office/powerpoint/2010/main" val="4186941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Υ.  </a:t>
            </a:r>
            <a:endParaRPr lang="el-GR" dirty="0"/>
          </a:p>
        </p:txBody>
      </p:sp>
      <p:sp>
        <p:nvSpPr>
          <p:cNvPr id="3" name="Content Placeholder 2"/>
          <p:cNvSpPr>
            <a:spLocks noGrp="1"/>
          </p:cNvSpPr>
          <p:nvPr>
            <p:ph idx="1"/>
          </p:nvPr>
        </p:nvSpPr>
        <p:spPr>
          <a:xfrm>
            <a:off x="539552" y="1700808"/>
            <a:ext cx="7848872" cy="4896544"/>
          </a:xfrm>
        </p:spPr>
        <p:txBody>
          <a:bodyPr>
            <a:normAutofit/>
          </a:bodyPr>
          <a:lstStyle/>
          <a:p>
            <a:pPr algn="just"/>
            <a:r>
              <a:rPr lang="el-GR" b="1" dirty="0" smtClean="0"/>
              <a:t>Οι υποθέσεις της Θεωρίας Υ περιλαμβάνουν τα εξής: </a:t>
            </a:r>
            <a:endParaRPr lang="en-US" b="1" dirty="0" smtClean="0"/>
          </a:p>
          <a:p>
            <a:pPr algn="just">
              <a:buNone/>
            </a:pPr>
            <a:endParaRPr lang="en-US" b="1" dirty="0" smtClean="0"/>
          </a:p>
          <a:p>
            <a:pPr lvl="1"/>
            <a:r>
              <a:rPr lang="el-GR" b="1" dirty="0" smtClean="0"/>
              <a:t>4. Ο μέσος εργαζόμενος μαθαίνει</a:t>
            </a:r>
            <a:r>
              <a:rPr lang="el-GR" dirty="0" smtClean="0"/>
              <a:t>, κάτω από τις κατάλληλες συνθήκες, </a:t>
            </a:r>
            <a:r>
              <a:rPr lang="el-GR" b="1" dirty="0" smtClean="0"/>
              <a:t>όχι μόνο να αποδέχεται αλλά και να αναζητάει την υπευθυνότητα. </a:t>
            </a:r>
          </a:p>
          <a:p>
            <a:pPr lvl="1"/>
            <a:r>
              <a:rPr lang="el-GR" b="1" dirty="0" smtClean="0"/>
              <a:t>5. Πολλά άτομα είναι ικανά για υψηλού βαθμού εφευρετικότητα και δημιουργικότητα</a:t>
            </a:r>
            <a:r>
              <a:rPr lang="el-GR" dirty="0" smtClean="0"/>
              <a:t>. </a:t>
            </a:r>
          </a:p>
          <a:p>
            <a:pPr lvl="1"/>
            <a:r>
              <a:rPr lang="el-GR" b="1" dirty="0" smtClean="0"/>
              <a:t>6. </a:t>
            </a:r>
            <a:r>
              <a:rPr lang="el-GR" dirty="0" smtClean="0"/>
              <a:t>Παρ’ όλα αυτά, υπό τις σημερινές συνθήκες εργασίας, </a:t>
            </a:r>
            <a:r>
              <a:rPr lang="el-GR" b="1" u="sng" dirty="0" smtClean="0"/>
              <a:t>οι πνευματικές δυνατότητες </a:t>
            </a:r>
            <a:r>
              <a:rPr lang="el-GR" dirty="0" smtClean="0"/>
              <a:t>του μέσου ανθρώπου </a:t>
            </a:r>
            <a:r>
              <a:rPr lang="el-GR" b="1" u="sng" dirty="0" smtClean="0"/>
              <a:t>αξιοποιούνται μόνο μερικώς</a:t>
            </a:r>
            <a:r>
              <a:rPr lang="el-GR" dirty="0" smtClean="0"/>
              <a:t>.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12</a:t>
            </a:fld>
            <a:endParaRPr lang="el-GR"/>
          </a:p>
        </p:txBody>
      </p:sp>
    </p:spTree>
    <p:extLst>
      <p:ext uri="{BB962C8B-B14F-4D97-AF65-F5344CB8AC3E}">
        <p14:creationId xmlns:p14="http://schemas.microsoft.com/office/powerpoint/2010/main" val="18765364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Υ.  </a:t>
            </a:r>
            <a:endParaRPr lang="el-GR" dirty="0"/>
          </a:p>
        </p:txBody>
      </p:sp>
      <p:sp>
        <p:nvSpPr>
          <p:cNvPr id="3" name="Content Placeholder 2"/>
          <p:cNvSpPr>
            <a:spLocks noGrp="1"/>
          </p:cNvSpPr>
          <p:nvPr>
            <p:ph idx="1"/>
          </p:nvPr>
        </p:nvSpPr>
        <p:spPr>
          <a:xfrm>
            <a:off x="539552" y="1700808"/>
            <a:ext cx="7848872" cy="4896544"/>
          </a:xfrm>
        </p:spPr>
        <p:txBody>
          <a:bodyPr>
            <a:normAutofit fontScale="85000" lnSpcReduction="20000"/>
          </a:bodyPr>
          <a:lstStyle/>
          <a:p>
            <a:pPr algn="just"/>
            <a:r>
              <a:rPr lang="el-GR" b="1" i="1" dirty="0" smtClean="0"/>
              <a:t>Οι υποθέσεις που συνδέονται με τη θεωρία Υ υποδεικνύουν ότι </a:t>
            </a:r>
            <a:r>
              <a:rPr lang="el-GR" b="1" i="1" u="sng" dirty="0" smtClean="0"/>
              <a:t>οι άνθρωποι μπορούν να εργαστούν για την επίτευξη των στόχων χωρίς απειλές από τους επόπτες.</a:t>
            </a:r>
          </a:p>
          <a:p>
            <a:pPr algn="just"/>
            <a:r>
              <a:rPr lang="el-GR" dirty="0" smtClean="0"/>
              <a:t>Οι μάνατζερ που δέχονται τις υποθέσεις της θεωρίας Υ πιστεύουν ότι οι εργαζόμενοι επιθυμούν τις προκλήσεις στην εργασία και ότι είναι πρόθυμοι να εργαστούν χωρίς πίεση και καταναγκασμό.</a:t>
            </a:r>
          </a:p>
          <a:p>
            <a:pPr algn="just"/>
            <a:r>
              <a:rPr lang="el-GR" dirty="0" smtClean="0"/>
              <a:t> Αυτοί οι μάνατζερ έχουν περισσότερο την τάση να δημιουργούν ένα περιβάλλον εργασίας μέσα στο οποίο οι εργαζόμενοι </a:t>
            </a:r>
            <a:r>
              <a:rPr lang="el-GR" b="1" u="sng" dirty="0" smtClean="0"/>
              <a:t>μπορούν να αναλάβουν ευθύνες</a:t>
            </a:r>
            <a:r>
              <a:rPr lang="el-GR" dirty="0" smtClean="0"/>
              <a:t>, να </a:t>
            </a:r>
            <a:r>
              <a:rPr lang="el-GR" b="1" u="sng" dirty="0" smtClean="0"/>
              <a:t>επιδείξουν δημιουργικότητα και να αναλάβουν πρωτοβουλίες</a:t>
            </a:r>
            <a:r>
              <a:rPr lang="el-GR" dirty="0" smtClean="0"/>
              <a:t> κατά την εκτέλεση των εργασιακών τους καθηκόντων. </a:t>
            </a:r>
          </a:p>
          <a:p>
            <a:pPr algn="just"/>
            <a:r>
              <a:rPr lang="el-GR" dirty="0" smtClean="0"/>
              <a:t>Όταν η </a:t>
            </a:r>
            <a:r>
              <a:rPr lang="el-GR" dirty="0" err="1" smtClean="0"/>
              <a:t>Kelly</a:t>
            </a:r>
            <a:r>
              <a:rPr lang="el-GR" dirty="0" smtClean="0"/>
              <a:t> </a:t>
            </a:r>
            <a:r>
              <a:rPr lang="el-GR" dirty="0" err="1" smtClean="0"/>
              <a:t>Nussbaum</a:t>
            </a:r>
            <a:r>
              <a:rPr lang="el-GR" dirty="0" smtClean="0"/>
              <a:t>, ιδιοκτήτρια του ανθοπωλείου </a:t>
            </a:r>
            <a:r>
              <a:rPr lang="el-GR" dirty="0" err="1" smtClean="0"/>
              <a:t>Nussbaum</a:t>
            </a:r>
            <a:r>
              <a:rPr lang="el-GR" dirty="0" smtClean="0"/>
              <a:t> </a:t>
            </a:r>
            <a:r>
              <a:rPr lang="el-GR" dirty="0" err="1" smtClean="0"/>
              <a:t>Main</a:t>
            </a:r>
            <a:r>
              <a:rPr lang="el-GR" dirty="0" smtClean="0"/>
              <a:t> </a:t>
            </a:r>
            <a:r>
              <a:rPr lang="el-GR" dirty="0" err="1" smtClean="0"/>
              <a:t>Street</a:t>
            </a:r>
            <a:r>
              <a:rPr lang="el-GR" dirty="0" smtClean="0"/>
              <a:t> </a:t>
            </a:r>
            <a:r>
              <a:rPr lang="el-GR" dirty="0" err="1" smtClean="0"/>
              <a:t>Florist</a:t>
            </a:r>
            <a:r>
              <a:rPr lang="el-GR" dirty="0" smtClean="0"/>
              <a:t>, αναφέρθηκε σε μία καινούργια υπάλληλο, ήταν φανερό ότι ακολουθούσε τις υποθέσεις που συνδέονται με τη θεωρία Υ.</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13</a:t>
            </a:fld>
            <a:endParaRPr lang="el-GR"/>
          </a:p>
        </p:txBody>
      </p:sp>
    </p:spTree>
    <p:extLst>
      <p:ext uri="{BB962C8B-B14F-4D97-AF65-F5344CB8AC3E}">
        <p14:creationId xmlns:p14="http://schemas.microsoft.com/office/powerpoint/2010/main" val="1650954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Υ.  </a:t>
            </a:r>
            <a:endParaRPr lang="el-GR" dirty="0"/>
          </a:p>
        </p:txBody>
      </p:sp>
      <p:sp>
        <p:nvSpPr>
          <p:cNvPr id="3" name="Content Placeholder 2"/>
          <p:cNvSpPr>
            <a:spLocks noGrp="1"/>
          </p:cNvSpPr>
          <p:nvPr>
            <p:ph idx="1"/>
          </p:nvPr>
        </p:nvSpPr>
        <p:spPr>
          <a:xfrm>
            <a:off x="539552" y="1700808"/>
            <a:ext cx="7848872" cy="4896544"/>
          </a:xfrm>
        </p:spPr>
        <p:txBody>
          <a:bodyPr>
            <a:normAutofit lnSpcReduction="10000"/>
          </a:bodyPr>
          <a:lstStyle/>
          <a:p>
            <a:pPr algn="just"/>
            <a:r>
              <a:rPr lang="el-GR" dirty="0" smtClean="0"/>
              <a:t>Όταν </a:t>
            </a:r>
            <a:r>
              <a:rPr lang="el-GR" u="sng" dirty="0" smtClean="0"/>
              <a:t>η </a:t>
            </a:r>
            <a:r>
              <a:rPr lang="el-GR" u="sng" dirty="0" err="1" smtClean="0"/>
              <a:t>Kelly</a:t>
            </a:r>
            <a:r>
              <a:rPr lang="el-GR" u="sng" dirty="0" smtClean="0"/>
              <a:t> </a:t>
            </a:r>
            <a:r>
              <a:rPr lang="el-GR" u="sng" dirty="0" err="1" smtClean="0"/>
              <a:t>Nussbaum</a:t>
            </a:r>
            <a:r>
              <a:rPr lang="el-GR" u="sng" dirty="0" smtClean="0"/>
              <a:t>, ιδιοκτήτρια του ανθοπωλείου</a:t>
            </a:r>
            <a:r>
              <a:rPr lang="el-GR" dirty="0" smtClean="0"/>
              <a:t> </a:t>
            </a:r>
            <a:r>
              <a:rPr lang="el-GR" dirty="0" err="1" smtClean="0"/>
              <a:t>Nussbaum</a:t>
            </a:r>
            <a:r>
              <a:rPr lang="el-GR" dirty="0" smtClean="0"/>
              <a:t> </a:t>
            </a:r>
            <a:r>
              <a:rPr lang="el-GR" dirty="0" err="1" smtClean="0"/>
              <a:t>Main</a:t>
            </a:r>
            <a:r>
              <a:rPr lang="el-GR" dirty="0" smtClean="0"/>
              <a:t> </a:t>
            </a:r>
            <a:r>
              <a:rPr lang="el-GR" dirty="0" err="1" smtClean="0"/>
              <a:t>Street</a:t>
            </a:r>
            <a:r>
              <a:rPr lang="el-GR" dirty="0" smtClean="0"/>
              <a:t> </a:t>
            </a:r>
            <a:r>
              <a:rPr lang="el-GR" dirty="0" err="1" smtClean="0"/>
              <a:t>Florist</a:t>
            </a:r>
            <a:r>
              <a:rPr lang="el-GR" dirty="0" smtClean="0"/>
              <a:t>, αναφέρθηκε σε μία καινούργια υπάλληλο, </a:t>
            </a:r>
            <a:r>
              <a:rPr lang="el-GR" u="sng" dirty="0" smtClean="0"/>
              <a:t>ήταν φανερό ότι ακολουθούσε τις υποθέσεις που συνδέονται με τη θεωρία Υ</a:t>
            </a:r>
            <a:r>
              <a:rPr lang="el-GR" dirty="0" smtClean="0"/>
              <a:t>.</a:t>
            </a:r>
          </a:p>
          <a:p>
            <a:pPr algn="just"/>
            <a:r>
              <a:rPr lang="el-GR" dirty="0" smtClean="0"/>
              <a:t>Δε χρειάζεται ποτέ να ανησυχώ για τη </a:t>
            </a:r>
            <a:r>
              <a:rPr lang="el-GR" dirty="0" err="1" smtClean="0"/>
              <a:t>Susan</a:t>
            </a:r>
            <a:r>
              <a:rPr lang="el-GR" dirty="0" smtClean="0"/>
              <a:t>. Αν δεν είναι απασχολημένη με πελάτες, χρησιμοποιεί το ταλέντο της δημιουργώντας φρέσκες </a:t>
            </a:r>
            <a:r>
              <a:rPr lang="el-GR" dirty="0" err="1" smtClean="0"/>
              <a:t>ανθοσυνθέσεις</a:t>
            </a:r>
            <a:r>
              <a:rPr lang="el-GR" dirty="0" smtClean="0"/>
              <a:t>, φουσκωτά μπουκέτα ή μεταξωτές συνθέσεις. Δε χρειάζεται να της ανατεθεί να ελέγξει την επάρκεια των αποθεμάτων · κορδέλες/ καλαθάκια, στηρίγματα από </a:t>
            </a:r>
            <a:r>
              <a:rPr lang="el-GR" dirty="0" err="1" smtClean="0"/>
              <a:t>πολυστυρένιο</a:t>
            </a:r>
            <a:r>
              <a:rPr lang="el-GR" dirty="0" smtClean="0"/>
              <a:t>, κάρτες, κ.λπ. Είναι πραγματικά πολύτιμη σ' αυτήν την επιχείρηση.</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14</a:t>
            </a:fld>
            <a:endParaRPr lang="el-GR"/>
          </a:p>
        </p:txBody>
      </p:sp>
    </p:spTree>
    <p:extLst>
      <p:ext uri="{BB962C8B-B14F-4D97-AF65-F5344CB8AC3E}">
        <p14:creationId xmlns:p14="http://schemas.microsoft.com/office/powerpoint/2010/main" val="2085064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a:t>
            </a:r>
            <a:r>
              <a:rPr lang="en-US" b="1" dirty="0" smtClean="0"/>
              <a:t>Z.</a:t>
            </a:r>
            <a:r>
              <a:rPr lang="el-GR" b="1" dirty="0" smtClean="0"/>
              <a:t>  </a:t>
            </a:r>
            <a:endParaRPr lang="el-GR" dirty="0"/>
          </a:p>
        </p:txBody>
      </p:sp>
      <p:sp>
        <p:nvSpPr>
          <p:cNvPr id="3" name="Content Placeholder 2"/>
          <p:cNvSpPr>
            <a:spLocks noGrp="1"/>
          </p:cNvSpPr>
          <p:nvPr>
            <p:ph idx="1"/>
          </p:nvPr>
        </p:nvSpPr>
        <p:spPr>
          <a:xfrm>
            <a:off x="539552" y="1700808"/>
            <a:ext cx="7848872" cy="4896544"/>
          </a:xfrm>
        </p:spPr>
        <p:txBody>
          <a:bodyPr>
            <a:normAutofit fontScale="92500" lnSpcReduction="10000"/>
          </a:bodyPr>
          <a:lstStyle/>
          <a:p>
            <a:pPr algn="just"/>
            <a:r>
              <a:rPr lang="el-GR" dirty="0" smtClean="0"/>
              <a:t>Ο </a:t>
            </a:r>
            <a:r>
              <a:rPr lang="el-GR" b="1" dirty="0" err="1" smtClean="0"/>
              <a:t>William</a:t>
            </a:r>
            <a:r>
              <a:rPr lang="el-GR" b="1" dirty="0" smtClean="0"/>
              <a:t> </a:t>
            </a:r>
            <a:r>
              <a:rPr lang="el-GR" b="1" dirty="0" err="1" smtClean="0"/>
              <a:t>Ouchi</a:t>
            </a:r>
            <a:r>
              <a:rPr lang="el-GR" dirty="0" smtClean="0"/>
              <a:t>, ένας ακαδημαϊκός της διοικητικής επιχειρήσεων της δυτικής ακτής, </a:t>
            </a:r>
            <a:r>
              <a:rPr lang="el-GR" b="1" dirty="0" smtClean="0"/>
              <a:t>υποστηρίζει </a:t>
            </a:r>
            <a:r>
              <a:rPr lang="el-GR" b="1" u="sng" dirty="0" smtClean="0"/>
              <a:t>μια μορφή ηγεσίας </a:t>
            </a:r>
            <a:r>
              <a:rPr lang="el-GR" b="1" dirty="0" smtClean="0"/>
              <a:t>που καταχωρίστηκε ως </a:t>
            </a:r>
            <a:r>
              <a:rPr lang="el-GR" b="1" u="sng" dirty="0" smtClean="0"/>
              <a:t>Θεωρία Ζ.</a:t>
            </a:r>
          </a:p>
          <a:p>
            <a:pPr algn="just"/>
            <a:r>
              <a:rPr lang="el-GR" dirty="0" smtClean="0"/>
              <a:t> Αυτή η προσέγγιση συνδυάζει </a:t>
            </a:r>
            <a:r>
              <a:rPr lang="el-GR" b="1" u="sng" dirty="0" smtClean="0"/>
              <a:t>επιχειρηματικές πρακτικές</a:t>
            </a:r>
            <a:r>
              <a:rPr lang="el-GR" dirty="0" smtClean="0"/>
              <a:t> των Ηνωμένων Πολιτειών και της Ιαπωνίας σε ένα οργανωτικό πλαίσιο το οποίο δίνει έμφαση στα εξής:</a:t>
            </a:r>
          </a:p>
          <a:p>
            <a:pPr lvl="1"/>
            <a:r>
              <a:rPr lang="el-GR" dirty="0" smtClean="0"/>
              <a:t>μέτρια εξειδίκευση </a:t>
            </a:r>
          </a:p>
          <a:p>
            <a:pPr lvl="1"/>
            <a:r>
              <a:rPr lang="el-GR" dirty="0" smtClean="0"/>
              <a:t>ατομική υπευθυνότητα </a:t>
            </a:r>
          </a:p>
          <a:p>
            <a:pPr lvl="1"/>
            <a:r>
              <a:rPr lang="el-GR" dirty="0" smtClean="0"/>
              <a:t>ομαδική λήψη αποφάσεων </a:t>
            </a:r>
          </a:p>
          <a:p>
            <a:pPr lvl="1"/>
            <a:r>
              <a:rPr lang="el-GR" dirty="0" smtClean="0"/>
              <a:t>σχετικά ανεπίσημος έλεγχος </a:t>
            </a:r>
          </a:p>
          <a:p>
            <a:pPr lvl="1"/>
            <a:r>
              <a:rPr lang="el-GR" dirty="0" smtClean="0"/>
              <a:t>μακροπρόθεσμη απασχόληση </a:t>
            </a:r>
          </a:p>
          <a:p>
            <a:pPr lvl="1"/>
            <a:r>
              <a:rPr lang="el-GR" dirty="0" smtClean="0"/>
              <a:t>αργές προαγωγές </a:t>
            </a:r>
          </a:p>
          <a:p>
            <a:pPr lvl="1"/>
            <a:r>
              <a:rPr lang="el-GR" dirty="0" smtClean="0"/>
              <a:t>ενδιαφέρον για τους υπαλλήλους </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15</a:t>
            </a:fld>
            <a:endParaRPr lang="el-GR"/>
          </a:p>
        </p:txBody>
      </p:sp>
    </p:spTree>
    <p:extLst>
      <p:ext uri="{BB962C8B-B14F-4D97-AF65-F5344CB8AC3E}">
        <p14:creationId xmlns:p14="http://schemas.microsoft.com/office/powerpoint/2010/main" val="31271192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a:t>
            </a:r>
            <a:r>
              <a:rPr lang="en-US" b="1" dirty="0" smtClean="0"/>
              <a:t>Z.</a:t>
            </a:r>
            <a:r>
              <a:rPr lang="el-GR" b="1" dirty="0" smtClean="0"/>
              <a:t>  </a:t>
            </a:r>
            <a:endParaRPr lang="el-GR" dirty="0"/>
          </a:p>
        </p:txBody>
      </p:sp>
      <p:sp>
        <p:nvSpPr>
          <p:cNvPr id="3" name="Content Placeholder 2"/>
          <p:cNvSpPr>
            <a:spLocks noGrp="1"/>
          </p:cNvSpPr>
          <p:nvPr>
            <p:ph idx="1"/>
          </p:nvPr>
        </p:nvSpPr>
        <p:spPr>
          <a:xfrm>
            <a:off x="539552" y="1700808"/>
            <a:ext cx="7848872" cy="4896544"/>
          </a:xfrm>
        </p:spPr>
        <p:txBody>
          <a:bodyPr>
            <a:normAutofit fontScale="92500" lnSpcReduction="10000"/>
          </a:bodyPr>
          <a:lstStyle/>
          <a:p>
            <a:pPr algn="just">
              <a:buNone/>
            </a:pPr>
            <a:r>
              <a:rPr lang="el-GR" b="1" u="sng" dirty="0" smtClean="0"/>
              <a:t>Όταν υιοθετείται η θεωρία Ζ,</a:t>
            </a:r>
          </a:p>
          <a:p>
            <a:pPr algn="just"/>
            <a:r>
              <a:rPr lang="el-GR" b="1" dirty="0" smtClean="0"/>
              <a:t> οι καινούργιοι υπάλληλοι </a:t>
            </a:r>
            <a:r>
              <a:rPr lang="el-GR" b="1" u="sng" dirty="0" smtClean="0"/>
              <a:t>ενημερώνονται για όλα τα θέματα της επιχείρησης,</a:t>
            </a:r>
            <a:r>
              <a:rPr lang="el-GR" b="1" dirty="0" smtClean="0"/>
              <a:t> όπως είναι η παραγωγή, το μάρκετινγκ, η τιμολόγηση και οι ανταγωνιστές.</a:t>
            </a:r>
          </a:p>
          <a:p>
            <a:pPr algn="just"/>
            <a:r>
              <a:rPr lang="el-GR" dirty="0" smtClean="0"/>
              <a:t> </a:t>
            </a:r>
            <a:r>
              <a:rPr lang="el-GR" b="1" u="sng" dirty="0" smtClean="0"/>
              <a:t>Τους παρουσιάζονται οι βραχυπρόθεσμοι και οι μακροπρόθεσμοι στόχοι της επιχείρησης, </a:t>
            </a:r>
            <a:r>
              <a:rPr lang="el-GR" dirty="0" smtClean="0"/>
              <a:t>ώστε να σχηματίσουν μία εικόνα για τις κατευθύνσεις της επιχείρησης. </a:t>
            </a:r>
          </a:p>
          <a:p>
            <a:pPr algn="just"/>
            <a:r>
              <a:rPr lang="el-GR" b="1" u="sng" dirty="0" smtClean="0"/>
              <a:t>Οι υπάλληλοι ενθαρρύνονται να αντιδρούν ανοικτά στους στόχους παραγωγής και τις τεχνικές </a:t>
            </a:r>
            <a:r>
              <a:rPr lang="el-GR" dirty="0" smtClean="0"/>
              <a:t>που, άμεσα ή έμμεσα, επηρεάζουν τις δουλειές τους. </a:t>
            </a:r>
          </a:p>
          <a:p>
            <a:pPr algn="just"/>
            <a:r>
              <a:rPr lang="el-GR" dirty="0" smtClean="0"/>
              <a:t>Οι εργαζόμενοι ενθαρρύνονται να </a:t>
            </a:r>
            <a:r>
              <a:rPr lang="el-GR" b="1" u="sng" dirty="0" smtClean="0"/>
              <a:t>αναζητούν από μόνοι τους δημιουργικές λύσεις,</a:t>
            </a:r>
            <a:r>
              <a:rPr lang="el-GR" dirty="0" smtClean="0"/>
              <a:t> όταν ανακύπτουν προβλήματα.</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16</a:t>
            </a:fld>
            <a:endParaRPr lang="el-GR"/>
          </a:p>
        </p:txBody>
      </p:sp>
    </p:spTree>
    <p:extLst>
      <p:ext uri="{BB962C8B-B14F-4D97-AF65-F5344CB8AC3E}">
        <p14:creationId xmlns:p14="http://schemas.microsoft.com/office/powerpoint/2010/main" val="2010230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Θεωρία </a:t>
            </a:r>
            <a:r>
              <a:rPr lang="en-US" b="1" dirty="0" smtClean="0"/>
              <a:t>Z.</a:t>
            </a:r>
            <a:r>
              <a:rPr lang="el-GR" b="1" dirty="0" smtClean="0"/>
              <a:t>  </a:t>
            </a:r>
            <a:endParaRPr lang="el-GR" dirty="0"/>
          </a:p>
        </p:txBody>
      </p:sp>
      <p:sp>
        <p:nvSpPr>
          <p:cNvPr id="3" name="Content Placeholder 2"/>
          <p:cNvSpPr>
            <a:spLocks noGrp="1"/>
          </p:cNvSpPr>
          <p:nvPr>
            <p:ph idx="1"/>
          </p:nvPr>
        </p:nvSpPr>
        <p:spPr>
          <a:xfrm>
            <a:off x="539552" y="1700808"/>
            <a:ext cx="7848872" cy="4896544"/>
          </a:xfrm>
        </p:spPr>
        <p:txBody>
          <a:bodyPr>
            <a:normAutofit fontScale="85000" lnSpcReduction="10000"/>
          </a:bodyPr>
          <a:lstStyle/>
          <a:p>
            <a:pPr algn="just">
              <a:buNone/>
            </a:pPr>
            <a:r>
              <a:rPr lang="el-GR" b="1" u="sng" dirty="0" smtClean="0"/>
              <a:t>Όταν υιοθετείται η θεωρία Ζ,</a:t>
            </a:r>
          </a:p>
          <a:p>
            <a:pPr algn="just"/>
            <a:r>
              <a:rPr lang="el-GR" b="1" u="sng" dirty="0" smtClean="0"/>
              <a:t>Οι μάνατζερ ενθαρρύνονται να λαμβάνουν υπ’ όψιν τους τις απόψεις των εργαζομένων</a:t>
            </a:r>
            <a:r>
              <a:rPr lang="el-GR" dirty="0" smtClean="0"/>
              <a:t>, και οι αποφάσεις είναι περισσότερο αποτέλεσμα ομαδικής συμφωνίας και λιγότερο διαταγής.</a:t>
            </a:r>
          </a:p>
          <a:p>
            <a:pPr algn="just"/>
            <a:r>
              <a:rPr lang="el-GR" dirty="0" smtClean="0"/>
              <a:t> </a:t>
            </a:r>
            <a:r>
              <a:rPr lang="el-GR" b="1" dirty="0" smtClean="0"/>
              <a:t>Οι επιχειρήσεις που υιοθετούν τη Θεωρία Ζ </a:t>
            </a:r>
            <a:r>
              <a:rPr lang="el-GR" b="1" u="sng" dirty="0" smtClean="0"/>
              <a:t>διατηρούν το διοικητικό προσωπικό, οι εργαζόμενοι όμως συμμετέχουν στη λήψη αποφάσεων</a:t>
            </a:r>
            <a:r>
              <a:rPr lang="el-GR" b="1" dirty="0" smtClean="0"/>
              <a:t> </a:t>
            </a:r>
            <a:r>
              <a:rPr lang="el-GR" dirty="0" smtClean="0"/>
              <a:t>και επιλύουν προβλήματα τα οποία απασχολούσαν τους μάνατζερ στο παρελθόν.</a:t>
            </a:r>
          </a:p>
          <a:p>
            <a:pPr algn="just"/>
            <a:r>
              <a:rPr lang="el-GR" dirty="0" smtClean="0"/>
              <a:t> Ενώ οι μάνατζερ συνεχίζουν να εποπτεύουν και να αξιολογούν τους εργαζομένους, είναι πιθανότερο να υπάρξουν </a:t>
            </a:r>
            <a:r>
              <a:rPr lang="el-GR" b="1" u="sng" dirty="0" smtClean="0"/>
              <a:t>λιγότερες προστριβές μεταξύ των μάνατζερ και των εργαζομένων.</a:t>
            </a:r>
          </a:p>
          <a:p>
            <a:pPr algn="just"/>
            <a:r>
              <a:rPr lang="el-GR" b="1" dirty="0" smtClean="0"/>
              <a:t> Οι σχέσεις των εργαζομένων με τους συναδέλφους τους επίσης επηρεάζονται από τις μορφές ηγεσίας </a:t>
            </a:r>
            <a:r>
              <a:rPr lang="el-GR" b="1" u="sng" dirty="0" smtClean="0"/>
              <a:t>των Θεωριών Χ, Υ και Ζ. </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17</a:t>
            </a:fld>
            <a:endParaRPr lang="el-GR"/>
          </a:p>
        </p:txBody>
      </p:sp>
    </p:spTree>
    <p:extLst>
      <p:ext uri="{BB962C8B-B14F-4D97-AF65-F5344CB8AC3E}">
        <p14:creationId xmlns:p14="http://schemas.microsoft.com/office/powerpoint/2010/main" val="8684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Ηθικό </a:t>
            </a:r>
          </a:p>
        </p:txBody>
      </p:sp>
      <p:sp>
        <p:nvSpPr>
          <p:cNvPr id="3" name="Content Placeholder 2"/>
          <p:cNvSpPr>
            <a:spLocks noGrp="1"/>
          </p:cNvSpPr>
          <p:nvPr>
            <p:ph idx="1"/>
          </p:nvPr>
        </p:nvSpPr>
        <p:spPr>
          <a:xfrm>
            <a:off x="539552" y="1700808"/>
            <a:ext cx="7848872" cy="4896544"/>
          </a:xfrm>
        </p:spPr>
        <p:txBody>
          <a:bodyPr>
            <a:normAutofit fontScale="92500"/>
          </a:bodyPr>
          <a:lstStyle/>
          <a:p>
            <a:pPr algn="just"/>
            <a:r>
              <a:rPr lang="el-GR" dirty="0" smtClean="0"/>
              <a:t>Οι ιδιοκτήτες και οι μάνατζερ των σύγχρονων επιχειρηματικών οργανισμών έχουν υιοθετήσει </a:t>
            </a:r>
            <a:r>
              <a:rPr lang="el-GR" b="1" u="sng" dirty="0" smtClean="0"/>
              <a:t>μια σειρά νέων μεθόδων για τη βελτίωση του ηθικού </a:t>
            </a:r>
            <a:r>
              <a:rPr lang="el-GR" dirty="0" smtClean="0"/>
              <a:t>των εργαζομένων. </a:t>
            </a:r>
          </a:p>
          <a:p>
            <a:pPr algn="just"/>
            <a:r>
              <a:rPr lang="el-GR" b="1" u="sng" dirty="0" smtClean="0"/>
              <a:t>Το ηθικό συνήθως θεωρείται ότι είναι η πνευματική στάση των υπαλλήλων απέναντι στους εργοδότες τους και/ή στην εργασία τους.</a:t>
            </a:r>
            <a:r>
              <a:rPr lang="el-GR" dirty="0" smtClean="0"/>
              <a:t> </a:t>
            </a:r>
          </a:p>
          <a:p>
            <a:pPr algn="just"/>
            <a:r>
              <a:rPr lang="el-GR" dirty="0" smtClean="0"/>
              <a:t>Το </a:t>
            </a:r>
            <a:r>
              <a:rPr lang="el-GR" b="1" u="sng" dirty="0" smtClean="0"/>
              <a:t>χαμηλό ηθικό </a:t>
            </a:r>
            <a:r>
              <a:rPr lang="el-GR" dirty="0" smtClean="0"/>
              <a:t>είναι συνήθως η αιτία των συχνών </a:t>
            </a:r>
            <a:r>
              <a:rPr lang="el-GR" b="1" u="sng" dirty="0" smtClean="0"/>
              <a:t>αδικαιολόγητων απουσιών </a:t>
            </a:r>
            <a:r>
              <a:rPr lang="el-GR" dirty="0" smtClean="0"/>
              <a:t>από την εργασία και του </a:t>
            </a:r>
            <a:r>
              <a:rPr lang="el-GR" b="1" u="sng" dirty="0" smtClean="0"/>
              <a:t>υψηλού ρυθμού αντικατάστασης των υπαλλήλων</a:t>
            </a:r>
            <a:r>
              <a:rPr lang="el-GR" dirty="0" smtClean="0"/>
              <a:t>. </a:t>
            </a:r>
          </a:p>
          <a:p>
            <a:pPr algn="just"/>
            <a:r>
              <a:rPr lang="el-GR" dirty="0" smtClean="0"/>
              <a:t>Αντιθέτως, </a:t>
            </a:r>
            <a:r>
              <a:rPr lang="el-GR" b="1" dirty="0" smtClean="0"/>
              <a:t>το </a:t>
            </a:r>
            <a:r>
              <a:rPr lang="el-GR" b="1" u="sng" dirty="0" smtClean="0"/>
              <a:t>υψηλό ηθικό </a:t>
            </a:r>
            <a:r>
              <a:rPr lang="el-GR" b="1" dirty="0" smtClean="0"/>
              <a:t>είναι συνδεδεμένο με την </a:t>
            </a:r>
            <a:r>
              <a:rPr lang="el-GR" b="1" u="sng" dirty="0" smtClean="0"/>
              <a:t>υψηλή παραγωγικότητα </a:t>
            </a:r>
            <a:r>
              <a:rPr lang="el-GR" b="1" dirty="0" smtClean="0"/>
              <a:t>και την </a:t>
            </a:r>
            <a:r>
              <a:rPr lang="el-GR" b="1" u="sng" dirty="0" smtClean="0"/>
              <a:t>αφοσίωση</a:t>
            </a:r>
            <a:r>
              <a:rPr lang="el-GR" b="1" dirty="0" smtClean="0"/>
              <a:t> των υπαλλήλων.</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18</a:t>
            </a:fld>
            <a:endParaRPr lang="el-GR"/>
          </a:p>
        </p:txBody>
      </p:sp>
    </p:spTree>
    <p:extLst>
      <p:ext uri="{BB962C8B-B14F-4D97-AF65-F5344CB8AC3E}">
        <p14:creationId xmlns:p14="http://schemas.microsoft.com/office/powerpoint/2010/main" val="386207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700808"/>
            <a:ext cx="7848872" cy="4896544"/>
          </a:xfrm>
        </p:spPr>
        <p:txBody>
          <a:bodyPr>
            <a:normAutofit lnSpcReduction="10000"/>
          </a:bodyPr>
          <a:lstStyle/>
          <a:p>
            <a:pPr algn="just">
              <a:buNone/>
            </a:pPr>
            <a:r>
              <a:rPr lang="el-GR" b="1" u="sng" dirty="0" smtClean="0"/>
              <a:t>Στις νέες μεθόδους συμπεριλαμβάνεται η διοίκηση με στόχους (ΔΜΣ), </a:t>
            </a:r>
          </a:p>
          <a:p>
            <a:pPr algn="just"/>
            <a:r>
              <a:rPr lang="el-GR" b="1" dirty="0" smtClean="0"/>
              <a:t>μία διαδικασία κατά την οποία </a:t>
            </a:r>
            <a:r>
              <a:rPr lang="el-GR" b="1" u="sng" dirty="0" smtClean="0"/>
              <a:t>ο μάνατζερ και ο εργαζόμενος συζητούν, προκειμένου να καθορίσουν από κοινού τους στόχους </a:t>
            </a:r>
            <a:r>
              <a:rPr lang="el-GR" b="1" dirty="0" smtClean="0"/>
              <a:t>που πρέπει να επιτύχει ο εργαζόμενος. </a:t>
            </a:r>
          </a:p>
          <a:p>
            <a:pPr algn="just"/>
            <a:r>
              <a:rPr lang="el-GR" dirty="0" smtClean="0"/>
              <a:t>Η προσέγγιση με αυτή τη μέθοδο (ΔΜΣ) </a:t>
            </a:r>
            <a:r>
              <a:rPr lang="el-GR" b="1" u="sng" dirty="0" smtClean="0"/>
              <a:t>μπορεί να ενισχύσει το ηθικό των εργαζομένων </a:t>
            </a:r>
            <a:r>
              <a:rPr lang="el-GR" dirty="0" smtClean="0"/>
              <a:t>με το να </a:t>
            </a:r>
            <a:r>
              <a:rPr lang="el-GR" b="1" dirty="0" smtClean="0"/>
              <a:t>τους επιτρέπει να συμμετέχουν στον καθορισμό των δικών τους στόχων</a:t>
            </a:r>
            <a:r>
              <a:rPr lang="el-GR" dirty="0" smtClean="0"/>
              <a:t>, </a:t>
            </a:r>
            <a:r>
              <a:rPr lang="el-GR" b="1" u="sng" dirty="0" smtClean="0"/>
              <a:t>ενημερώνοντάς τους για το πως θα αξιολογηθούν</a:t>
            </a:r>
            <a:r>
              <a:rPr lang="el-GR" dirty="0" smtClean="0"/>
              <a:t>, και βασίζοντας την αξιολόγηση της απόδοσης τους στην πρόοδο τους ως προς την επίτευξη των καθορισμένων στόχων.</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19</a:t>
            </a:fld>
            <a:endParaRPr lang="el-GR"/>
          </a:p>
        </p:txBody>
      </p:sp>
    </p:spTree>
    <p:extLst>
      <p:ext uri="{BB962C8B-B14F-4D97-AF65-F5344CB8AC3E}">
        <p14:creationId xmlns:p14="http://schemas.microsoft.com/office/powerpoint/2010/main" val="532861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3" name="Content Placeholder 2"/>
          <p:cNvSpPr>
            <a:spLocks noGrp="1"/>
          </p:cNvSpPr>
          <p:nvPr>
            <p:ph idx="1"/>
          </p:nvPr>
        </p:nvSpPr>
        <p:spPr>
          <a:xfrm>
            <a:off x="539552" y="1916832"/>
            <a:ext cx="7848872" cy="4680520"/>
          </a:xfrm>
        </p:spPr>
        <p:txBody>
          <a:bodyPr>
            <a:normAutofit fontScale="85000" lnSpcReduction="10000"/>
          </a:bodyPr>
          <a:lstStyle/>
          <a:p>
            <a:pPr algn="just"/>
            <a:r>
              <a:rPr lang="el-GR" dirty="0"/>
              <a:t>Ένας άλλος ψυχολόγος, ο </a:t>
            </a:r>
            <a:r>
              <a:rPr lang="el-GR" b="1" dirty="0" err="1"/>
              <a:t>Frederick</a:t>
            </a:r>
            <a:r>
              <a:rPr lang="el-GR" b="1" dirty="0"/>
              <a:t> </a:t>
            </a:r>
            <a:r>
              <a:rPr lang="el-GR" b="1" dirty="0" err="1"/>
              <a:t>Herzberg</a:t>
            </a:r>
            <a:r>
              <a:rPr lang="el-GR" dirty="0"/>
              <a:t>, </a:t>
            </a:r>
            <a:r>
              <a:rPr lang="el-GR" b="1" u="sng" dirty="0"/>
              <a:t>εξέτασε τις πηγές ικανοποίησης και δυσαρέσκειας των εργαζομένων. </a:t>
            </a:r>
            <a:r>
              <a:rPr lang="el-GR" dirty="0"/>
              <a:t>Ο </a:t>
            </a:r>
            <a:r>
              <a:rPr lang="el-GR" dirty="0" err="1"/>
              <a:t>Herzberg</a:t>
            </a:r>
            <a:r>
              <a:rPr lang="el-GR" dirty="0"/>
              <a:t> ανέφερε την επίτευξη, την αναγνώριση, την ίδια την εργασία, την υπευθυνότητα, τις προαγωγές και την εξέλιξη ως παράγοντες εργασιακής ικανοποίησης και ως παράγοντες που παρέχουν κίνητρα στους εργαζομένους. </a:t>
            </a:r>
            <a:endParaRPr lang="el-GR" dirty="0" smtClean="0"/>
          </a:p>
          <a:p>
            <a:pPr algn="just"/>
            <a:r>
              <a:rPr lang="el-GR" b="1" dirty="0" smtClean="0"/>
              <a:t>Μία </a:t>
            </a:r>
            <a:r>
              <a:rPr lang="el-GR" b="1" dirty="0"/>
              <a:t>εργασία με πολλαπλούς παράγοντες ικανοποίησης θα πρέπει να παρέχει κίνητρα στους εργαζομένους για αποτελεσματική εκτέλεση των εργασιακών τους καθηκόντων. </a:t>
            </a:r>
            <a:endParaRPr lang="el-GR" b="1" dirty="0" smtClean="0"/>
          </a:p>
          <a:p>
            <a:pPr algn="just"/>
            <a:r>
              <a:rPr lang="el-GR" dirty="0" smtClean="0"/>
              <a:t>Η </a:t>
            </a:r>
            <a:r>
              <a:rPr lang="el-GR" dirty="0"/>
              <a:t>απουσία των παραγόντων ικανοποίησης, πάντως, δεν οδηγεί απαραιτήτως στη δυσαρέσκεια και την ελλιπή εκτέλεση των εργασιακών καθηκόντων. Αντίθετα, μπορεί να σημαίνει ότι οι εργαζόμενοι δεν έχουν κίνητρα για να επιτύχουν </a:t>
            </a:r>
            <a:r>
              <a:rPr lang="el-GR" dirty="0" smtClean="0"/>
              <a:t>περισσότερα </a:t>
            </a:r>
            <a:r>
              <a:rPr lang="el-GR" dirty="0"/>
              <a:t>απ’ όσα επιτυγχάνουν τώρα.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2</a:t>
            </a:fld>
            <a:endParaRPr lang="el-GR"/>
          </a:p>
        </p:txBody>
      </p:sp>
    </p:spTree>
    <p:extLst>
      <p:ext uri="{BB962C8B-B14F-4D97-AF65-F5344CB8AC3E}">
        <p14:creationId xmlns:p14="http://schemas.microsoft.com/office/powerpoint/2010/main" val="26604624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772816"/>
            <a:ext cx="7848872" cy="4680520"/>
          </a:xfrm>
        </p:spPr>
        <p:txBody>
          <a:bodyPr>
            <a:normAutofit fontScale="85000" lnSpcReduction="10000"/>
          </a:bodyPr>
          <a:lstStyle/>
          <a:p>
            <a:pPr algn="just">
              <a:buNone/>
            </a:pPr>
            <a:r>
              <a:rPr lang="el-GR" b="1" u="sng" dirty="0" smtClean="0"/>
              <a:t>Η διαδικασία συνήθως περιλαμβάνει τα παρακάτω βήματα: </a:t>
            </a:r>
          </a:p>
          <a:p>
            <a:pPr algn="just">
              <a:buNone/>
            </a:pPr>
            <a:endParaRPr lang="el-GR" b="1" u="sng" dirty="0" smtClean="0"/>
          </a:p>
          <a:p>
            <a:pPr algn="just"/>
            <a:r>
              <a:rPr lang="el-GR" b="1" dirty="0" smtClean="0"/>
              <a:t>1. </a:t>
            </a:r>
            <a:r>
              <a:rPr lang="el-GR" dirty="0" smtClean="0"/>
              <a:t>Κάθε </a:t>
            </a:r>
            <a:r>
              <a:rPr lang="el-GR" b="1" dirty="0" smtClean="0"/>
              <a:t>εργαζόμενος συζητάει με τον επόπτη </a:t>
            </a:r>
            <a:r>
              <a:rPr lang="el-GR" dirty="0" smtClean="0"/>
              <a:t>ή το μάνατζερ σχετικά με </a:t>
            </a:r>
            <a:r>
              <a:rPr lang="el-GR" b="1" u="sng" dirty="0" smtClean="0"/>
              <a:t>τον καθορισμό της εργασίας του</a:t>
            </a:r>
            <a:r>
              <a:rPr lang="el-GR" dirty="0" smtClean="0"/>
              <a:t>. </a:t>
            </a:r>
          </a:p>
          <a:p>
            <a:pPr algn="just"/>
            <a:r>
              <a:rPr lang="el-GR" b="1" dirty="0" smtClean="0"/>
              <a:t>2.</a:t>
            </a:r>
            <a:r>
              <a:rPr lang="el-GR" dirty="0" smtClean="0"/>
              <a:t> Από κοινού </a:t>
            </a:r>
            <a:r>
              <a:rPr lang="el-GR" b="1" u="sng" dirty="0" smtClean="0"/>
              <a:t>καθορίζουν βραχυπρόθεσμους στόχους απόδοσης. </a:t>
            </a:r>
          </a:p>
          <a:p>
            <a:pPr algn="just"/>
            <a:r>
              <a:rPr lang="el-GR" b="1" dirty="0" smtClean="0"/>
              <a:t>3. </a:t>
            </a:r>
            <a:r>
              <a:rPr lang="el-GR" dirty="0" smtClean="0"/>
              <a:t>Προγραμματίζονται </a:t>
            </a:r>
            <a:r>
              <a:rPr lang="el-GR" b="1" u="sng" dirty="0" smtClean="0"/>
              <a:t>τακτικές συναντήσεις </a:t>
            </a:r>
            <a:r>
              <a:rPr lang="el-GR" dirty="0" smtClean="0"/>
              <a:t>κατά τη διάρκεια των οποίων ο εργαζόμενος και ο μάνατζερ ή ο επόπτης </a:t>
            </a:r>
            <a:r>
              <a:rPr lang="el-GR" b="1" u="sng" dirty="0" smtClean="0"/>
              <a:t>συζητούν σχετικά με την πρόοδο </a:t>
            </a:r>
            <a:r>
              <a:rPr lang="el-GR" dirty="0" smtClean="0"/>
              <a:t>που έχει συντελεστεί προς την κατεύθυνση της επίτευξης των στόχων. </a:t>
            </a:r>
          </a:p>
          <a:p>
            <a:pPr algn="just"/>
            <a:r>
              <a:rPr lang="el-GR" b="1" dirty="0" smtClean="0"/>
              <a:t>4. </a:t>
            </a:r>
            <a:r>
              <a:rPr lang="el-GR" dirty="0" smtClean="0"/>
              <a:t>Κατά τη λήξη της συμφωνημένης χρονικής περιόδου, ο εργαζόμενος και ο μάνατζερ, ή ο επόπτης, </a:t>
            </a:r>
            <a:r>
              <a:rPr lang="el-GR" b="1" u="sng" dirty="0" smtClean="0"/>
              <a:t>αξιολογούν μαζί τις προσπάθειες του εργαζομένου. </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20</a:t>
            </a:fld>
            <a:endParaRPr lang="el-GR"/>
          </a:p>
        </p:txBody>
      </p:sp>
    </p:spTree>
    <p:extLst>
      <p:ext uri="{BB962C8B-B14F-4D97-AF65-F5344CB8AC3E}">
        <p14:creationId xmlns:p14="http://schemas.microsoft.com/office/powerpoint/2010/main" val="3205070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772816"/>
            <a:ext cx="7848872" cy="4824536"/>
          </a:xfrm>
        </p:spPr>
        <p:txBody>
          <a:bodyPr>
            <a:normAutofit fontScale="77500" lnSpcReduction="20000"/>
          </a:bodyPr>
          <a:lstStyle/>
          <a:p>
            <a:pPr algn="just"/>
            <a:r>
              <a:rPr lang="el-GR" dirty="0" smtClean="0"/>
              <a:t>Ενώ η προσέγγιση </a:t>
            </a:r>
            <a:r>
              <a:rPr lang="el-GR" b="1" dirty="0" smtClean="0"/>
              <a:t>με τη μέθοδο της ΔΜΣ </a:t>
            </a:r>
            <a:r>
              <a:rPr lang="el-GR" dirty="0" smtClean="0"/>
              <a:t>υποστηρίζεται από πολλούς ειδικούς της διοίκησης επιχειρήσεων, συμπεριλαμβανόμενου και του </a:t>
            </a:r>
            <a:r>
              <a:rPr lang="el-GR" b="1" dirty="0" err="1" smtClean="0"/>
              <a:t>Peter</a:t>
            </a:r>
            <a:r>
              <a:rPr lang="el-GR" b="1" dirty="0" smtClean="0"/>
              <a:t> </a:t>
            </a:r>
            <a:r>
              <a:rPr lang="el-GR" b="1" dirty="0" err="1" smtClean="0"/>
              <a:t>Drucker</a:t>
            </a:r>
            <a:r>
              <a:rPr lang="el-GR" dirty="0" smtClean="0"/>
              <a:t>, ενός αναγνωρισμένου συγγραφέα και συμβούλου, </a:t>
            </a:r>
            <a:r>
              <a:rPr lang="el-GR" b="1" dirty="0" smtClean="0"/>
              <a:t>δεν αποτελεί την απάντηση σε όλα τα προβλήματα σχετικά με το ηθικό του εργαζομένου.</a:t>
            </a:r>
          </a:p>
          <a:p>
            <a:pPr algn="just">
              <a:buNone/>
            </a:pPr>
            <a:endParaRPr lang="el-GR" b="1" dirty="0" smtClean="0"/>
          </a:p>
          <a:p>
            <a:pPr algn="just"/>
            <a:r>
              <a:rPr lang="el-GR" b="1" dirty="0" smtClean="0"/>
              <a:t>Μερικοί εργαζόμενοι δεν ενδιαφέρονται για την επίτευξη στόχων </a:t>
            </a:r>
            <a:r>
              <a:rPr lang="el-GR" dirty="0" smtClean="0"/>
              <a:t>κι </a:t>
            </a:r>
            <a:r>
              <a:rPr lang="el-GR" b="1" u="sng" dirty="0" smtClean="0"/>
              <a:t>επειδή η μέθοδος ΔΜΣ δίνει έμφαση στην επίτευξη στόχων, </a:t>
            </a:r>
            <a:r>
              <a:rPr lang="el-GR" dirty="0" smtClean="0"/>
              <a:t>οι εργαζόμενοι που δεν έχουν προβλήματα ηθικού και είναι ευχαριστημένοι με το να κάνουν απλώς τη δουλειά τους, μπορεί να αισθανθούν αμηχανία ή πίεση.</a:t>
            </a:r>
          </a:p>
          <a:p>
            <a:pPr algn="just">
              <a:buNone/>
            </a:pPr>
            <a:endParaRPr lang="el-GR" dirty="0" smtClean="0"/>
          </a:p>
          <a:p>
            <a:pPr algn="just"/>
            <a:r>
              <a:rPr lang="el-GR" dirty="0" smtClean="0"/>
              <a:t> Χρησιμοποιώντας τη μέθοδο προσέγγισης της ΔΜΣ </a:t>
            </a:r>
            <a:r>
              <a:rPr lang="el-GR" b="1" u="sng" dirty="0" smtClean="0"/>
              <a:t>με σωστή κρίση και λαμβάνοντας υπ’ όψιν τις ικανότητες και τις ανάγκες των εργαζομένων, η μέθοδος αυτή μπορεί να βελτιώσει το ηθικό και την παραγωγικότητα των εργαζομένων. </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21</a:t>
            </a:fld>
            <a:endParaRPr lang="el-GR"/>
          </a:p>
        </p:txBody>
      </p:sp>
    </p:spTree>
    <p:extLst>
      <p:ext uri="{BB962C8B-B14F-4D97-AF65-F5344CB8AC3E}">
        <p14:creationId xmlns:p14="http://schemas.microsoft.com/office/powerpoint/2010/main" val="2023732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700808"/>
            <a:ext cx="7848872" cy="4680520"/>
          </a:xfrm>
        </p:spPr>
        <p:txBody>
          <a:bodyPr>
            <a:normAutofit fontScale="70000" lnSpcReduction="20000"/>
          </a:bodyPr>
          <a:lstStyle/>
          <a:p>
            <a:pPr algn="just"/>
            <a:r>
              <a:rPr lang="el-GR" b="1" u="sng" dirty="0" smtClean="0"/>
              <a:t>Εναλλαγή θέσεων Εργασίας. </a:t>
            </a:r>
          </a:p>
          <a:p>
            <a:pPr algn="just">
              <a:buNone/>
            </a:pPr>
            <a:r>
              <a:rPr lang="el-GR" dirty="0" smtClean="0"/>
              <a:t>	Μερικά εκτελεστικά στελέχη θεώρησαν το σχεδιασμό της εργασίας ως μία σειρά στρατηγικών για να διατηρήσουν το ηθικό των υπαλλήλων σε υψηλά επίπεδα.</a:t>
            </a:r>
          </a:p>
          <a:p>
            <a:pPr algn="just">
              <a:buNone/>
            </a:pPr>
            <a:r>
              <a:rPr lang="el-GR" dirty="0" smtClean="0"/>
              <a:t>	</a:t>
            </a:r>
            <a:r>
              <a:rPr lang="el-GR" b="1" u="sng" dirty="0" smtClean="0"/>
              <a:t> Μια τέτοια στρατηγική είναι η εναλλαγή Θέσεων εργασίας.</a:t>
            </a:r>
          </a:p>
          <a:p>
            <a:pPr algn="just">
              <a:buNone/>
            </a:pPr>
            <a:r>
              <a:rPr lang="el-GR" b="1" u="sng" dirty="0" smtClean="0"/>
              <a:t> </a:t>
            </a:r>
          </a:p>
          <a:p>
            <a:pPr algn="just">
              <a:buNone/>
            </a:pPr>
            <a:r>
              <a:rPr lang="el-GR" dirty="0" smtClean="0"/>
              <a:t>	</a:t>
            </a:r>
            <a:r>
              <a:rPr lang="el-GR" b="1" u="sng" dirty="0" smtClean="0"/>
              <a:t>Επιτρέπει στους υπαλλήλους να μετακινούνται από τη μία θέση εργασίας στην άλλη, μειώνοντας έτσι την ανία που προκαλεί η εκτέλεση βαρετών, επαναλαμβανόμενων εργασιακών καθηκόντων. </a:t>
            </a:r>
          </a:p>
          <a:p>
            <a:pPr algn="just">
              <a:buNone/>
            </a:pPr>
            <a:endParaRPr lang="el-GR" dirty="0" smtClean="0"/>
          </a:p>
          <a:p>
            <a:pPr algn="just">
              <a:buNone/>
            </a:pPr>
            <a:r>
              <a:rPr lang="el-GR" dirty="0" smtClean="0"/>
              <a:t>	Ένας εργαζόμενος δουλεύει για ένα συγκεκριμένο χρονικό διάστημα σε μία συγκεκριμένη εργασία και μετά μετακινείται σε μία διαφορετική εργασία. Τελικά, ο εργαζόμενος επιστρέφει στην αρχική του εργασία και αρχίζει τον κύκλο ξανά. </a:t>
            </a:r>
          </a:p>
          <a:p>
            <a:pPr algn="just">
              <a:buNone/>
            </a:pPr>
            <a:r>
              <a:rPr lang="el-GR" dirty="0" smtClean="0"/>
              <a:t>	Εκτελεστικά στελέχη εταιρειών όπως είναι η </a:t>
            </a:r>
            <a:r>
              <a:rPr lang="el-GR" dirty="0" err="1" smtClean="0"/>
              <a:t>Ford</a:t>
            </a:r>
            <a:r>
              <a:rPr lang="el-GR" dirty="0" smtClean="0"/>
              <a:t> </a:t>
            </a:r>
            <a:r>
              <a:rPr lang="el-GR" dirty="0" err="1" smtClean="0"/>
              <a:t>Motor</a:t>
            </a:r>
            <a:r>
              <a:rPr lang="el-GR" dirty="0" smtClean="0"/>
              <a:t> </a:t>
            </a:r>
            <a:r>
              <a:rPr lang="el-GR" dirty="0" err="1" smtClean="0"/>
              <a:t>Company</a:t>
            </a:r>
            <a:r>
              <a:rPr lang="el-GR" dirty="0" smtClean="0"/>
              <a:t> και η </a:t>
            </a:r>
            <a:r>
              <a:rPr lang="el-GR" dirty="0" err="1" smtClean="0"/>
              <a:t>Bethlehem</a:t>
            </a:r>
            <a:r>
              <a:rPr lang="el-GR" dirty="0" smtClean="0"/>
              <a:t> </a:t>
            </a:r>
            <a:r>
              <a:rPr lang="el-GR" dirty="0" err="1" smtClean="0"/>
              <a:t>Steel</a:t>
            </a:r>
            <a:r>
              <a:rPr lang="el-GR" dirty="0" smtClean="0"/>
              <a:t> πειραματίστηκαν με την εναλλαγή θέσεων εργασίας, επειδή πίστευαν ότι οι εργαζόμενοι θα αντιμετώπιζαν μεγαλύτερες προκλήσεις. </a:t>
            </a:r>
            <a:endParaRPr lang="el-GR" b="1" u="sng" dirty="0" smtClean="0"/>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22</a:t>
            </a:fld>
            <a:endParaRPr lang="el-GR"/>
          </a:p>
        </p:txBody>
      </p:sp>
    </p:spTree>
    <p:extLst>
      <p:ext uri="{BB962C8B-B14F-4D97-AF65-F5344CB8AC3E}">
        <p14:creationId xmlns:p14="http://schemas.microsoft.com/office/powerpoint/2010/main" val="3719180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772816"/>
            <a:ext cx="7848872" cy="4608512"/>
          </a:xfrm>
        </p:spPr>
        <p:txBody>
          <a:bodyPr>
            <a:normAutofit fontScale="92500" lnSpcReduction="10000"/>
          </a:bodyPr>
          <a:lstStyle/>
          <a:p>
            <a:pPr algn="just"/>
            <a:r>
              <a:rPr lang="el-GR" b="1" u="sng" dirty="0" smtClean="0"/>
              <a:t>Διεύρυνση Εργασίας.</a:t>
            </a:r>
          </a:p>
          <a:p>
            <a:pPr algn="just">
              <a:buNone/>
            </a:pPr>
            <a:r>
              <a:rPr lang="el-GR" dirty="0" smtClean="0"/>
              <a:t>	 </a:t>
            </a:r>
            <a:r>
              <a:rPr lang="el-GR" u="sng" dirty="0" smtClean="0"/>
              <a:t>Μία στρατηγική στενά συνδεδεμένη με την εναλλαγή θέσεων εργασίας είναι η διεύρυνση εργασίας.</a:t>
            </a:r>
          </a:p>
          <a:p>
            <a:pPr algn="just">
              <a:buNone/>
            </a:pPr>
            <a:endParaRPr lang="el-GR" u="sng" dirty="0" smtClean="0"/>
          </a:p>
          <a:p>
            <a:pPr algn="just">
              <a:buNone/>
            </a:pPr>
            <a:r>
              <a:rPr lang="el-GR" dirty="0" smtClean="0"/>
              <a:t>	 </a:t>
            </a:r>
            <a:r>
              <a:rPr lang="el-GR" b="1" u="sng" dirty="0" smtClean="0"/>
              <a:t>Περιλαμβάνει τη διεύρυνση των καθηκόντων σε μία εργασία αντί για την αντιμετώπιση κάθε καθήκοντος ως μίας ξεχωριστής εργασίας. </a:t>
            </a:r>
          </a:p>
          <a:p>
            <a:pPr algn="just">
              <a:buNone/>
            </a:pPr>
            <a:endParaRPr lang="el-GR" b="1" u="sng" dirty="0" smtClean="0"/>
          </a:p>
          <a:p>
            <a:pPr algn="just">
              <a:buNone/>
            </a:pPr>
            <a:r>
              <a:rPr lang="el-GR" dirty="0" smtClean="0"/>
              <a:t>	Οι εργαζόμενοι των εταιρειών </a:t>
            </a:r>
            <a:r>
              <a:rPr lang="el-GR" dirty="0" err="1" smtClean="0"/>
              <a:t>General</a:t>
            </a:r>
            <a:r>
              <a:rPr lang="el-GR" dirty="0" smtClean="0"/>
              <a:t> </a:t>
            </a:r>
            <a:r>
              <a:rPr lang="el-GR" dirty="0" err="1" smtClean="0"/>
              <a:t>Mills</a:t>
            </a:r>
            <a:r>
              <a:rPr lang="el-GR" dirty="0" smtClean="0"/>
              <a:t>, IBM και </a:t>
            </a:r>
            <a:r>
              <a:rPr lang="el-GR" dirty="0" err="1" smtClean="0"/>
              <a:t>Maytag</a:t>
            </a:r>
            <a:r>
              <a:rPr lang="el-GR" dirty="0" smtClean="0"/>
              <a:t> </a:t>
            </a:r>
            <a:r>
              <a:rPr lang="el-GR" b="1" u="sng" dirty="0" smtClean="0"/>
              <a:t>θεωρούν ότι οι δουλειές τους είναι πιο ικανοποιητικές, καθώς αυξάνεται ο αριθμός των εργασιακών καθηκόντων </a:t>
            </a:r>
            <a:r>
              <a:rPr lang="el-GR" dirty="0" smtClean="0"/>
              <a:t>που εκτελούνται από κάθε εργαζόμενο.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23</a:t>
            </a:fld>
            <a:endParaRPr lang="el-GR"/>
          </a:p>
        </p:txBody>
      </p:sp>
    </p:spTree>
    <p:extLst>
      <p:ext uri="{BB962C8B-B14F-4D97-AF65-F5344CB8AC3E}">
        <p14:creationId xmlns:p14="http://schemas.microsoft.com/office/powerpoint/2010/main" val="20116297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Διοίκηση με στόχους</a:t>
            </a:r>
          </a:p>
        </p:txBody>
      </p:sp>
      <p:sp>
        <p:nvSpPr>
          <p:cNvPr id="3" name="Content Placeholder 2"/>
          <p:cNvSpPr>
            <a:spLocks noGrp="1"/>
          </p:cNvSpPr>
          <p:nvPr>
            <p:ph idx="1"/>
          </p:nvPr>
        </p:nvSpPr>
        <p:spPr>
          <a:xfrm>
            <a:off x="539552" y="1844824"/>
            <a:ext cx="7848872" cy="4536504"/>
          </a:xfrm>
        </p:spPr>
        <p:txBody>
          <a:bodyPr>
            <a:normAutofit fontScale="77500" lnSpcReduction="20000"/>
          </a:bodyPr>
          <a:lstStyle/>
          <a:p>
            <a:pPr algn="just"/>
            <a:r>
              <a:rPr lang="el-GR" b="1" u="sng" dirty="0" smtClean="0"/>
              <a:t>Διεύρυνση Εργασίας.</a:t>
            </a:r>
          </a:p>
          <a:p>
            <a:pPr algn="just">
              <a:buNone/>
            </a:pPr>
            <a:r>
              <a:rPr lang="el-GR" dirty="0" smtClean="0"/>
              <a:t>	Η </a:t>
            </a:r>
            <a:r>
              <a:rPr lang="el-GR" dirty="0" err="1" smtClean="0"/>
              <a:t>Kathy</a:t>
            </a:r>
            <a:r>
              <a:rPr lang="el-GR" dirty="0" smtClean="0"/>
              <a:t> </a:t>
            </a:r>
            <a:r>
              <a:rPr lang="el-GR" dirty="0" err="1" smtClean="0"/>
              <a:t>McKinny</a:t>
            </a:r>
            <a:r>
              <a:rPr lang="el-GR" dirty="0" smtClean="0"/>
              <a:t> είναι ταμίας σε ένα τοπικό οικογενειακά εστιατόριο. </a:t>
            </a:r>
          </a:p>
          <a:p>
            <a:pPr algn="just">
              <a:buNone/>
            </a:pPr>
            <a:r>
              <a:rPr lang="el-GR" dirty="0" smtClean="0"/>
              <a:t>	Ο </a:t>
            </a:r>
            <a:r>
              <a:rPr lang="el-GR" dirty="0" err="1" smtClean="0"/>
              <a:t>Paul</a:t>
            </a:r>
            <a:r>
              <a:rPr lang="el-GR" dirty="0" smtClean="0"/>
              <a:t> </a:t>
            </a:r>
            <a:r>
              <a:rPr lang="el-GR" dirty="0" err="1" smtClean="0"/>
              <a:t>Ryder</a:t>
            </a:r>
            <a:r>
              <a:rPr lang="el-GR" dirty="0" smtClean="0"/>
              <a:t> εργάζεται στην υποδοχή στο ίδιο εστιατόριο.</a:t>
            </a:r>
          </a:p>
          <a:p>
            <a:pPr algn="just">
              <a:buNone/>
            </a:pPr>
            <a:r>
              <a:rPr lang="el-GR" dirty="0" smtClean="0"/>
              <a:t>	 </a:t>
            </a:r>
            <a:r>
              <a:rPr lang="el-GR" b="1" u="sng" dirty="0" smtClean="0"/>
              <a:t>Και οι δύο αντέδρασαν αρνητικά, όταν ο μάνατζερ αποφάσισε να αλλάξει τα καθήκοντα τους.</a:t>
            </a:r>
            <a:r>
              <a:rPr lang="el-GR" dirty="0" smtClean="0"/>
              <a:t> </a:t>
            </a:r>
          </a:p>
          <a:p>
            <a:pPr algn="just">
              <a:buNone/>
            </a:pPr>
            <a:r>
              <a:rPr lang="el-GR" dirty="0" smtClean="0"/>
              <a:t>	Τους δόθηκαν οδηγίες να αναλάβουν εκ περιτροπής την εξυπηρέτηση των πελατών και την κάλυψη της θέσης του ταμία. </a:t>
            </a:r>
          </a:p>
          <a:p>
            <a:pPr algn="just">
              <a:buNone/>
            </a:pPr>
            <a:r>
              <a:rPr lang="el-GR" dirty="0" smtClean="0"/>
              <a:t>	Επιπλέον, η νέα τους υποχρέωση - να απαντούν στο τηλέφωνο - ήταν μία κοινή ευθύνη. </a:t>
            </a:r>
          </a:p>
          <a:p>
            <a:pPr algn="just">
              <a:buNone/>
            </a:pPr>
            <a:r>
              <a:rPr lang="el-GR" dirty="0" smtClean="0"/>
              <a:t>	</a:t>
            </a:r>
            <a:r>
              <a:rPr lang="el-GR" b="1" u="sng" dirty="0" smtClean="0"/>
              <a:t>Μετά από ένα μήνα, και η </a:t>
            </a:r>
            <a:r>
              <a:rPr lang="el-GR" b="1" u="sng" dirty="0" err="1" smtClean="0"/>
              <a:t>Kathy</a:t>
            </a:r>
            <a:r>
              <a:rPr lang="el-GR" b="1" u="sng" dirty="0" smtClean="0"/>
              <a:t> και ο </a:t>
            </a:r>
            <a:r>
              <a:rPr lang="el-GR" b="1" u="sng" dirty="0" err="1" smtClean="0"/>
              <a:t>Paul</a:t>
            </a:r>
            <a:r>
              <a:rPr lang="el-GR" b="1" u="sng" dirty="0" smtClean="0"/>
              <a:t> ανέφεραν ότι είναι πιο ικανοποιημένοι από τις δουλειές τους.</a:t>
            </a:r>
          </a:p>
          <a:p>
            <a:pPr algn="just">
              <a:buNone/>
            </a:pPr>
            <a:r>
              <a:rPr lang="el-GR" dirty="0" smtClean="0"/>
              <a:t>	 "Είναι ευχάριστο να υποδέχεσαι τους πελάτες, όταν μπαίνουν στο εστιατόριο, να κουβεντιάζεις μαζί τους ανεπίσημα και να κανονίζεις τις κρατήσεις, αντί πάντα να τους ρωτάς αν όλα ήταν εντάξει και να παίρνεις τα λεφτά τους," είπε η </a:t>
            </a:r>
            <a:r>
              <a:rPr lang="el-GR" dirty="0" err="1" smtClean="0"/>
              <a:t>Kathy</a:t>
            </a:r>
            <a:r>
              <a:rPr lang="el-GR" dirty="0" smtClean="0"/>
              <a:t>.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24</a:t>
            </a:fld>
            <a:endParaRPr lang="el-GR"/>
          </a:p>
        </p:txBody>
      </p:sp>
    </p:spTree>
    <p:extLst>
      <p:ext uri="{BB962C8B-B14F-4D97-AF65-F5344CB8AC3E}">
        <p14:creationId xmlns:p14="http://schemas.microsoft.com/office/powerpoint/2010/main" val="40562397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Εμπλουτισμός Εργασίας.</a:t>
            </a:r>
          </a:p>
        </p:txBody>
      </p:sp>
      <p:sp>
        <p:nvSpPr>
          <p:cNvPr id="3" name="Content Placeholder 2"/>
          <p:cNvSpPr>
            <a:spLocks noGrp="1"/>
          </p:cNvSpPr>
          <p:nvPr>
            <p:ph idx="1"/>
          </p:nvPr>
        </p:nvSpPr>
        <p:spPr>
          <a:xfrm>
            <a:off x="539552" y="1700808"/>
            <a:ext cx="7848872" cy="4896544"/>
          </a:xfrm>
        </p:spPr>
        <p:txBody>
          <a:bodyPr>
            <a:normAutofit fontScale="92500"/>
          </a:bodyPr>
          <a:lstStyle/>
          <a:p>
            <a:pPr algn="just"/>
            <a:r>
              <a:rPr lang="el-GR" b="1" u="sng" dirty="0" smtClean="0"/>
              <a:t>Ο εμπλουτισμός εργασίας</a:t>
            </a:r>
            <a:r>
              <a:rPr lang="el-GR" dirty="0" smtClean="0"/>
              <a:t>, </a:t>
            </a:r>
          </a:p>
          <a:p>
            <a:pPr algn="just">
              <a:buNone/>
            </a:pPr>
            <a:r>
              <a:rPr lang="el-GR" dirty="0" smtClean="0"/>
              <a:t>	</a:t>
            </a:r>
            <a:r>
              <a:rPr lang="el-GR" b="1" dirty="0" smtClean="0"/>
              <a:t>Μία στρατηγική σύμφωνα με την οποία </a:t>
            </a:r>
            <a:r>
              <a:rPr lang="el-GR" b="1" u="sng" dirty="0" smtClean="0"/>
              <a:t>ανατίθενται στους εργαζομένους περισσότερα καθήκοντα </a:t>
            </a:r>
            <a:r>
              <a:rPr lang="el-GR" b="1" dirty="0" smtClean="0"/>
              <a:t>μέσα στα πλαίσια της βίας εργασίας και μεγαλύτερη δυνατότητα ελέγχου και εξουσίας πάνω στην εργασία</a:t>
            </a:r>
            <a:r>
              <a:rPr lang="el-GR" dirty="0" smtClean="0"/>
              <a:t>, μπορεί επίσης να </a:t>
            </a:r>
            <a:r>
              <a:rPr lang="el-GR" u="sng" dirty="0" smtClean="0"/>
              <a:t>συμβάλει στην ενίσχυση του ηθικού.</a:t>
            </a:r>
          </a:p>
          <a:p>
            <a:pPr algn="just">
              <a:buNone/>
            </a:pPr>
            <a:r>
              <a:rPr lang="el-GR" dirty="0" smtClean="0"/>
              <a:t>	 Αυτή η στρατηγική εφαρμόστηκε με επιτυχία στην AT&amp;T.</a:t>
            </a:r>
          </a:p>
          <a:p>
            <a:pPr algn="just">
              <a:buNone/>
            </a:pPr>
            <a:r>
              <a:rPr lang="el-GR" dirty="0" smtClean="0"/>
              <a:t>	 </a:t>
            </a:r>
            <a:r>
              <a:rPr lang="el-GR" b="1" u="sng" dirty="0" smtClean="0"/>
              <a:t>Τεχνικοί εγκατάστασης τηλεφωνικών συστημάτων συμμετείχαν μαζί με τους μάνατζερ στον καθορισμό της φύσης της δουλειάς. </a:t>
            </a:r>
          </a:p>
          <a:p>
            <a:pPr algn="just">
              <a:buNone/>
            </a:pPr>
            <a:r>
              <a:rPr lang="el-GR" dirty="0" smtClean="0"/>
              <a:t>	Βοήθησαν, επίσης, στον καθορισμό της αποδέκτης και της μη αποδεκτής εκτέλεσης καθηκόντων.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25</a:t>
            </a:fld>
            <a:endParaRPr lang="el-GR"/>
          </a:p>
        </p:txBody>
      </p:sp>
    </p:spTree>
    <p:extLst>
      <p:ext uri="{BB962C8B-B14F-4D97-AF65-F5344CB8AC3E}">
        <p14:creationId xmlns:p14="http://schemas.microsoft.com/office/powerpoint/2010/main" val="33189788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b="1" dirty="0" smtClean="0"/>
              <a:t>Η από κοινού εκτέλεση εργασίας.</a:t>
            </a:r>
          </a:p>
        </p:txBody>
      </p:sp>
      <p:sp>
        <p:nvSpPr>
          <p:cNvPr id="3" name="Content Placeholder 2"/>
          <p:cNvSpPr>
            <a:spLocks noGrp="1"/>
          </p:cNvSpPr>
          <p:nvPr>
            <p:ph idx="1"/>
          </p:nvPr>
        </p:nvSpPr>
        <p:spPr>
          <a:xfrm>
            <a:off x="539552" y="1844824"/>
            <a:ext cx="7848872" cy="4608512"/>
          </a:xfrm>
        </p:spPr>
        <p:txBody>
          <a:bodyPr>
            <a:normAutofit fontScale="85000" lnSpcReduction="20000"/>
          </a:bodyPr>
          <a:lstStyle/>
          <a:p>
            <a:pPr algn="just"/>
            <a:r>
              <a:rPr lang="el-GR" b="1" dirty="0" smtClean="0"/>
              <a:t>Η από κοινού εκτέλεση εργασίας</a:t>
            </a:r>
          </a:p>
          <a:p>
            <a:pPr algn="just">
              <a:buNone/>
            </a:pPr>
            <a:r>
              <a:rPr lang="el-GR" b="1" dirty="0" smtClean="0"/>
              <a:t> </a:t>
            </a:r>
            <a:r>
              <a:rPr lang="el-GR" b="1" u="sng" dirty="0" smtClean="0"/>
              <a:t>είναι η περίπτωση κατά την οποία δύο άτομα αναλαμβάνουν την ίδια εργασία.</a:t>
            </a:r>
          </a:p>
          <a:p>
            <a:pPr algn="just">
              <a:buNone/>
            </a:pPr>
            <a:r>
              <a:rPr lang="el-GR" dirty="0" smtClean="0"/>
              <a:t>	</a:t>
            </a:r>
            <a:r>
              <a:rPr lang="el-GR" b="1" dirty="0" smtClean="0"/>
              <a:t> </a:t>
            </a:r>
            <a:r>
              <a:rPr lang="el-GR" dirty="0" smtClean="0"/>
              <a:t>Το ένα άτομο, για παράδειγμα, μπορεί να δουλεύει από τις 8:00 </a:t>
            </a:r>
            <a:r>
              <a:rPr lang="el-GR" dirty="0" err="1" smtClean="0"/>
              <a:t>π.μ</a:t>
            </a:r>
            <a:r>
              <a:rPr lang="el-GR" dirty="0" smtClean="0"/>
              <a:t>. </a:t>
            </a:r>
            <a:r>
              <a:rPr lang="el-GR" dirty="0" err="1" smtClean="0"/>
              <a:t>ώς</a:t>
            </a:r>
            <a:r>
              <a:rPr lang="el-GR" dirty="0" smtClean="0"/>
              <a:t> τις 12:30 </a:t>
            </a:r>
            <a:r>
              <a:rPr lang="el-GR" dirty="0" err="1" smtClean="0"/>
              <a:t>μ.μ</a:t>
            </a:r>
            <a:r>
              <a:rPr lang="el-GR" dirty="0" smtClean="0"/>
              <a:t>., και το δεύτερο άτομο να δουλεύει από τις 12:30 </a:t>
            </a:r>
            <a:r>
              <a:rPr lang="el-GR" dirty="0" err="1" smtClean="0"/>
              <a:t>μ.μ</a:t>
            </a:r>
            <a:r>
              <a:rPr lang="el-GR" dirty="0" smtClean="0"/>
              <a:t>. ως τις 5:00 </a:t>
            </a:r>
            <a:r>
              <a:rPr lang="el-GR" dirty="0" err="1" smtClean="0"/>
              <a:t>μ.μ</a:t>
            </a:r>
            <a:r>
              <a:rPr lang="el-GR" dirty="0" smtClean="0"/>
              <a:t>.</a:t>
            </a:r>
          </a:p>
          <a:p>
            <a:pPr algn="just">
              <a:buNone/>
            </a:pPr>
            <a:endParaRPr lang="el-GR" dirty="0" smtClean="0"/>
          </a:p>
          <a:p>
            <a:pPr algn="just"/>
            <a:r>
              <a:rPr lang="el-GR" b="1" dirty="0" smtClean="0"/>
              <a:t>Η από κοινού εκτέλεση εργασίας </a:t>
            </a:r>
            <a:r>
              <a:rPr lang="el-GR" b="1" u="sng" dirty="0" smtClean="0"/>
              <a:t>δίνει και </a:t>
            </a:r>
            <a:r>
              <a:rPr lang="el-GR" b="1" u="sng" dirty="0" err="1" smtClean="0"/>
              <a:t>στούς</a:t>
            </a:r>
            <a:r>
              <a:rPr lang="el-GR" b="1" u="sng" dirty="0" smtClean="0"/>
              <a:t> δύο υπαλλήλους την ευκαιρία να εργάζονται, ενώ ταυτόχρονα τους παρέχει χρόνο και γι' άλλες υποχρεώσεις,</a:t>
            </a:r>
            <a:r>
              <a:rPr lang="el-GR" b="1" dirty="0" smtClean="0"/>
              <a:t> όπως είναι η φροντίδα των παιδιών τους ή η φροντίδα ενός ηλικιωμένου γονιού. </a:t>
            </a:r>
          </a:p>
          <a:p>
            <a:pPr algn="just">
              <a:buNone/>
            </a:pPr>
            <a:endParaRPr lang="el-GR" b="1" dirty="0" smtClean="0"/>
          </a:p>
          <a:p>
            <a:pPr algn="just"/>
            <a:r>
              <a:rPr lang="el-GR" dirty="0" smtClean="0"/>
              <a:t>Πολλοί υπάλληλοι εκτιμούν την από κοινού εκτέλεση εργασίας, και ο εργοδότης ωφελείται, καθώς συνδυάζει τις ικανότητες δυο ανθρώπων για μία εργασία.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26</a:t>
            </a:fld>
            <a:endParaRPr lang="el-GR"/>
          </a:p>
        </p:txBody>
      </p:sp>
    </p:spTree>
    <p:extLst>
      <p:ext uri="{BB962C8B-B14F-4D97-AF65-F5344CB8AC3E}">
        <p14:creationId xmlns:p14="http://schemas.microsoft.com/office/powerpoint/2010/main" val="40060849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Κύκλοι ποιότητας.</a:t>
            </a:r>
          </a:p>
        </p:txBody>
      </p:sp>
      <p:sp>
        <p:nvSpPr>
          <p:cNvPr id="3" name="Content Placeholder 2"/>
          <p:cNvSpPr>
            <a:spLocks noGrp="1"/>
          </p:cNvSpPr>
          <p:nvPr>
            <p:ph idx="1"/>
          </p:nvPr>
        </p:nvSpPr>
        <p:spPr>
          <a:xfrm>
            <a:off x="539552" y="1844824"/>
            <a:ext cx="7848872" cy="4464496"/>
          </a:xfrm>
        </p:spPr>
        <p:txBody>
          <a:bodyPr>
            <a:normAutofit lnSpcReduction="10000"/>
          </a:bodyPr>
          <a:lstStyle/>
          <a:p>
            <a:pPr algn="just"/>
            <a:r>
              <a:rPr lang="el-GR" b="1" dirty="0" smtClean="0"/>
              <a:t>Οι κύκλοι ποιότητας </a:t>
            </a:r>
            <a:r>
              <a:rPr lang="el-GR" b="1" u="sng" dirty="0" smtClean="0"/>
              <a:t>είναι εθελοντικές ομάδες επτά ως δέκα ατόμων από τον ίδιο χώρο εργασίας, τα οποία συναντώνται συστηματικά για να καθορίσουν, να αναλύσουν και να λύσουν προβλήματα ποιότητας και άλλα σχετικά προβλήματα </a:t>
            </a:r>
            <a:r>
              <a:rPr lang="el-GR" b="1" dirty="0" smtClean="0"/>
              <a:t>που αντιμετωπίζουν στον εργασιακό τους χώρο. </a:t>
            </a:r>
          </a:p>
          <a:p>
            <a:pPr algn="just">
              <a:buNone/>
            </a:pPr>
            <a:endParaRPr lang="el-GR" b="1" dirty="0" smtClean="0"/>
          </a:p>
          <a:p>
            <a:pPr algn="just"/>
            <a:r>
              <a:rPr lang="el-GR" dirty="0" smtClean="0"/>
              <a:t>Πρόκειται για </a:t>
            </a:r>
            <a:r>
              <a:rPr lang="el-GR" b="1" u="sng" dirty="0" smtClean="0"/>
              <a:t>μια ιαπωνική ιδέα</a:t>
            </a:r>
            <a:r>
              <a:rPr lang="el-GR" b="1" dirty="0" smtClean="0"/>
              <a:t>, </a:t>
            </a:r>
            <a:r>
              <a:rPr lang="el-GR" dirty="0" smtClean="0"/>
              <a:t>η οποία εφαρμόζεται από ένα διαρκώς αυξανόμενο αριθμό επιχειρήσεων και κρατικών υπηρεσιών στις Ηνωμένες Πολιτείες.</a:t>
            </a:r>
          </a:p>
          <a:p>
            <a:pPr algn="just"/>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27</a:t>
            </a:fld>
            <a:endParaRPr lang="el-GR"/>
          </a:p>
        </p:txBody>
      </p:sp>
    </p:spTree>
    <p:extLst>
      <p:ext uri="{BB962C8B-B14F-4D97-AF65-F5344CB8AC3E}">
        <p14:creationId xmlns:p14="http://schemas.microsoft.com/office/powerpoint/2010/main" val="42625203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Κύκλοι ποιότητας.</a:t>
            </a:r>
          </a:p>
        </p:txBody>
      </p:sp>
      <p:sp>
        <p:nvSpPr>
          <p:cNvPr id="3" name="Content Placeholder 2"/>
          <p:cNvSpPr>
            <a:spLocks noGrp="1"/>
          </p:cNvSpPr>
          <p:nvPr>
            <p:ph idx="1"/>
          </p:nvPr>
        </p:nvSpPr>
        <p:spPr>
          <a:xfrm>
            <a:off x="539552" y="1772816"/>
            <a:ext cx="7848872" cy="4824536"/>
          </a:xfrm>
        </p:spPr>
        <p:txBody>
          <a:bodyPr>
            <a:normAutofit fontScale="85000" lnSpcReduction="20000"/>
          </a:bodyPr>
          <a:lstStyle/>
          <a:p>
            <a:pPr algn="just"/>
            <a:r>
              <a:rPr lang="el-GR" b="1" dirty="0" smtClean="0"/>
              <a:t>Με βάση τη φιλοσοφία ότι το εργατικό δυναμικό μιας εταιρείας είναι ίσως η πιο αρμόδια ομάδα </a:t>
            </a:r>
            <a:r>
              <a:rPr lang="el-GR" b="1" u="sng" dirty="0" smtClean="0"/>
              <a:t>για να καθορίσει και να λύσει προβλήματα που σχετίζονται με τη δουλειά, </a:t>
            </a:r>
            <a:r>
              <a:rPr lang="el-GR" b="1" dirty="0" smtClean="0"/>
              <a:t>οι εργαζόμενοι μπορεί να διαθέτουν υψηλό ηθικό απλά και μόνο επειδή</a:t>
            </a:r>
            <a:r>
              <a:rPr lang="el-GR" dirty="0" smtClean="0"/>
              <a:t> θεωρούνται ικανοί να παρουσιάζουν θέματα και να παρέχουν τη βοήθεια τους στους μάνατζερ. </a:t>
            </a:r>
          </a:p>
          <a:p>
            <a:pPr algn="just">
              <a:buNone/>
            </a:pPr>
            <a:endParaRPr lang="el-GR" dirty="0" smtClean="0"/>
          </a:p>
          <a:p>
            <a:pPr algn="just"/>
            <a:r>
              <a:rPr lang="el-GR" b="1" dirty="0" smtClean="0"/>
              <a:t>Οι ανθρώπινες σχέσεις αποκτούν ιδιαίτερη σημασία </a:t>
            </a:r>
            <a:r>
              <a:rPr lang="el-GR" dirty="0" smtClean="0"/>
              <a:t>στους κύκλους ποιότητας, καθώς </a:t>
            </a:r>
            <a:r>
              <a:rPr lang="el-GR" u="sng" dirty="0" smtClean="0"/>
              <a:t>τα μέλη των ομάδων αλληλεπιδρούν το ένα με το άλλο. </a:t>
            </a:r>
          </a:p>
          <a:p>
            <a:pPr algn="just">
              <a:buNone/>
            </a:pPr>
            <a:endParaRPr lang="el-GR" u="sng" dirty="0" smtClean="0"/>
          </a:p>
          <a:p>
            <a:pPr algn="just"/>
            <a:r>
              <a:rPr lang="el-GR" b="1" dirty="0" smtClean="0"/>
              <a:t>Οι κύκλοι ποιότητας πραγματοποιούν τακτικές συναντήσεις</a:t>
            </a:r>
            <a:r>
              <a:rPr lang="el-GR" dirty="0" smtClean="0"/>
              <a:t>, συνήθως μία φορά την εβδομάδα, και ένας επόπτης ή ένας εργαζόμενος αναλαμβάνει το ρόλο του αρχηγού της ομάδας για να διευκολύνει τις συζητήσεις και να πληροφορήσει τους μάνατζερ για την πρόοδο της ομάδας.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28</a:t>
            </a:fld>
            <a:endParaRPr lang="el-GR"/>
          </a:p>
        </p:txBody>
      </p:sp>
    </p:spTree>
    <p:extLst>
      <p:ext uri="{BB962C8B-B14F-4D97-AF65-F5344CB8AC3E}">
        <p14:creationId xmlns:p14="http://schemas.microsoft.com/office/powerpoint/2010/main" val="32100885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b="1" dirty="0" smtClean="0"/>
              <a:t>Δέσμευση για Απόλυτη Ποιότητα.</a:t>
            </a:r>
          </a:p>
        </p:txBody>
      </p:sp>
      <p:sp>
        <p:nvSpPr>
          <p:cNvPr id="3" name="Content Placeholder 2"/>
          <p:cNvSpPr>
            <a:spLocks noGrp="1"/>
          </p:cNvSpPr>
          <p:nvPr>
            <p:ph idx="1"/>
          </p:nvPr>
        </p:nvSpPr>
        <p:spPr>
          <a:xfrm>
            <a:off x="539552" y="1772816"/>
            <a:ext cx="7848872" cy="4680520"/>
          </a:xfrm>
        </p:spPr>
        <p:txBody>
          <a:bodyPr>
            <a:normAutofit fontScale="92500" lnSpcReduction="10000"/>
          </a:bodyPr>
          <a:lstStyle/>
          <a:p>
            <a:pPr algn="just"/>
            <a:r>
              <a:rPr lang="el-GR" b="1" u="sng" smtClean="0"/>
              <a:t>Οι σχέσεις στο χώρο εργασίας έχουν επίσης διαμορφωθεί από την αναζήτηση για ποιότητα.</a:t>
            </a:r>
            <a:r>
              <a:rPr lang="el-GR" smtClean="0"/>
              <a:t> </a:t>
            </a:r>
          </a:p>
          <a:p>
            <a:pPr algn="just">
              <a:buNone/>
            </a:pPr>
            <a:endParaRPr lang="el-GR" smtClean="0"/>
          </a:p>
          <a:p>
            <a:pPr algn="just"/>
            <a:r>
              <a:rPr lang="el-GR" smtClean="0"/>
              <a:t>Ο </a:t>
            </a:r>
            <a:r>
              <a:rPr lang="el-GR" b="1" u="sng" smtClean="0"/>
              <a:t>W. Edwards Deming, ένας Αμερικανός στατιστικολόγος</a:t>
            </a:r>
            <a:r>
              <a:rPr lang="el-GR" smtClean="0"/>
              <a:t>, τόνισε ότι η δέσμευση για την </a:t>
            </a:r>
            <a:r>
              <a:rPr lang="el-GR" b="1" u="sng" smtClean="0"/>
              <a:t>εξασφάλιση ποιότητας πρέπει να αποτελεί φιλοσοφία όλης της εταιρείας και μία διαρκής διαδικασία. </a:t>
            </a:r>
          </a:p>
          <a:p>
            <a:pPr algn="just">
              <a:buNone/>
            </a:pPr>
            <a:endParaRPr lang="el-GR" b="1" u="sng" smtClean="0"/>
          </a:p>
          <a:p>
            <a:pPr algn="just"/>
            <a:r>
              <a:rPr lang="el-GR" b="1" smtClean="0"/>
              <a:t>Οι διαλέξεις του αγνοήθηκαν από τους ηγέτες των αμερικάνικων επιχειρήσεων </a:t>
            </a:r>
            <a:r>
              <a:rPr lang="el-GR" smtClean="0"/>
              <a:t>κατά τη διάρκεια των μη ανταγωνιστικών χρόνων μετά το Δεύτερο Παγκόσμιο Πόλεμο, </a:t>
            </a:r>
            <a:r>
              <a:rPr lang="el-GR" b="1" smtClean="0"/>
              <a:t>αλλά εισακούστηκαν από τους ηγέτες ιαπωνικών επιχειρήσεων</a:t>
            </a:r>
            <a:r>
              <a:rPr lang="el-GR" smtClean="0"/>
              <a:t>.</a:t>
            </a:r>
          </a:p>
          <a:p>
            <a:pPr algn="just"/>
            <a:endParaRPr lang="el-GR" smtClean="0"/>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29</a:t>
            </a:fld>
            <a:endParaRPr lang="el-GR"/>
          </a:p>
        </p:txBody>
      </p:sp>
    </p:spTree>
    <p:extLst>
      <p:ext uri="{BB962C8B-B14F-4D97-AF65-F5344CB8AC3E}">
        <p14:creationId xmlns:p14="http://schemas.microsoft.com/office/powerpoint/2010/main" val="318037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3" name="Content Placeholder 2"/>
          <p:cNvSpPr>
            <a:spLocks noGrp="1"/>
          </p:cNvSpPr>
          <p:nvPr>
            <p:ph idx="1"/>
          </p:nvPr>
        </p:nvSpPr>
        <p:spPr>
          <a:xfrm>
            <a:off x="539552" y="1916832"/>
            <a:ext cx="7848872" cy="4680520"/>
          </a:xfrm>
        </p:spPr>
        <p:txBody>
          <a:bodyPr>
            <a:normAutofit fontScale="70000" lnSpcReduction="20000"/>
          </a:bodyPr>
          <a:lstStyle/>
          <a:p>
            <a:pPr algn="just"/>
            <a:r>
              <a:rPr lang="el-GR" b="1" dirty="0" smtClean="0"/>
              <a:t>Ο </a:t>
            </a:r>
            <a:r>
              <a:rPr lang="el-GR" b="1" dirty="0" err="1"/>
              <a:t>Herzberg</a:t>
            </a:r>
            <a:r>
              <a:rPr lang="el-GR" b="1" dirty="0"/>
              <a:t> συμπέρανε περαιτέρω ότι συγκεκριμένα </a:t>
            </a:r>
            <a:r>
              <a:rPr lang="el-GR" b="1" u="sng" dirty="0"/>
              <a:t>στοιχεία του εργασιακού περιβάλλοντος,</a:t>
            </a:r>
            <a:r>
              <a:rPr lang="el-GR" b="1" dirty="0"/>
              <a:t> τα οποία τα ανέφερε </a:t>
            </a:r>
            <a:r>
              <a:rPr lang="el-GR" b="1" u="sng" dirty="0"/>
              <a:t>ως παράγοντες διατήρησης της εργασίας</a:t>
            </a:r>
            <a:r>
              <a:rPr lang="el-GR" b="1" dirty="0"/>
              <a:t>, είναι απαραίτητα για τη διατήρηση της εργασιακής ικανοποίησης στο επιθυμητό επίπεδο. </a:t>
            </a:r>
            <a:endParaRPr lang="el-GR" b="1" dirty="0" smtClean="0"/>
          </a:p>
          <a:p>
            <a:pPr marL="68580" indent="0" algn="just">
              <a:buNone/>
            </a:pPr>
            <a:endParaRPr lang="el-GR" b="1" dirty="0" smtClean="0"/>
          </a:p>
          <a:p>
            <a:pPr algn="just"/>
            <a:r>
              <a:rPr lang="el-GR" b="1" u="sng" dirty="0" smtClean="0"/>
              <a:t>Οι </a:t>
            </a:r>
            <a:r>
              <a:rPr lang="el-GR" b="1" u="sng" dirty="0"/>
              <a:t>παράγοντες αυτοί </a:t>
            </a:r>
            <a:r>
              <a:rPr lang="el-GR" b="1" u="sng" dirty="0" smtClean="0"/>
              <a:t>συμπεριλαμβάνουν:</a:t>
            </a:r>
          </a:p>
          <a:p>
            <a:pPr lvl="1" algn="just"/>
            <a:r>
              <a:rPr lang="el-GR" dirty="0"/>
              <a:t>την πολιτική της </a:t>
            </a:r>
            <a:r>
              <a:rPr lang="el-GR" dirty="0" smtClean="0"/>
              <a:t>εταιρείας,</a:t>
            </a:r>
          </a:p>
          <a:p>
            <a:pPr lvl="1" algn="just"/>
            <a:r>
              <a:rPr lang="el-GR" dirty="0"/>
              <a:t>την </a:t>
            </a:r>
            <a:r>
              <a:rPr lang="el-GR" dirty="0" smtClean="0"/>
              <a:t>επίβλεψη,</a:t>
            </a:r>
          </a:p>
          <a:p>
            <a:pPr lvl="1" algn="just"/>
            <a:r>
              <a:rPr lang="el-GR" dirty="0"/>
              <a:t>τις συνθήκες εργασίας</a:t>
            </a:r>
            <a:r>
              <a:rPr lang="el-GR" dirty="0" smtClean="0"/>
              <a:t>,</a:t>
            </a:r>
          </a:p>
          <a:p>
            <a:pPr lvl="1" algn="just"/>
            <a:r>
              <a:rPr lang="el-GR" dirty="0"/>
              <a:t>τις διαπροσωπικές </a:t>
            </a:r>
            <a:r>
              <a:rPr lang="el-GR" dirty="0" smtClean="0"/>
              <a:t>σχέσεις,</a:t>
            </a:r>
          </a:p>
          <a:p>
            <a:pPr lvl="1" algn="just"/>
            <a:r>
              <a:rPr lang="el-GR" dirty="0"/>
              <a:t>το </a:t>
            </a:r>
            <a:r>
              <a:rPr lang="el-GR" dirty="0" smtClean="0"/>
              <a:t>μισθό,</a:t>
            </a:r>
          </a:p>
          <a:p>
            <a:pPr lvl="1" algn="just"/>
            <a:r>
              <a:rPr lang="el-GR" dirty="0"/>
              <a:t>τα </a:t>
            </a:r>
            <a:r>
              <a:rPr lang="el-GR" dirty="0" smtClean="0"/>
              <a:t>επιδόματα,</a:t>
            </a:r>
          </a:p>
          <a:p>
            <a:pPr lvl="1" algn="just"/>
            <a:r>
              <a:rPr lang="el-GR" dirty="0"/>
              <a:t>την </a:t>
            </a:r>
            <a:r>
              <a:rPr lang="el-GR" dirty="0" smtClean="0"/>
              <a:t>ασφάλεια.</a:t>
            </a:r>
          </a:p>
          <a:p>
            <a:pPr marL="365760" lvl="1" indent="0" algn="just">
              <a:buNone/>
            </a:pPr>
            <a:endParaRPr lang="el-GR" dirty="0"/>
          </a:p>
          <a:p>
            <a:pPr marL="365760" lvl="1" indent="0" algn="just">
              <a:buNone/>
            </a:pPr>
            <a:endParaRPr lang="el-GR" b="1" u="sng" dirty="0" smtClean="0"/>
          </a:p>
          <a:p>
            <a:pPr marL="68580" indent="0" algn="just">
              <a:buNone/>
            </a:pPr>
            <a:r>
              <a:rPr lang="el-GR" dirty="0" smtClean="0"/>
              <a:t>Ενώ </a:t>
            </a:r>
            <a:r>
              <a:rPr lang="el-GR" dirty="0"/>
              <a:t>οι </a:t>
            </a:r>
            <a:r>
              <a:rPr lang="el-GR" b="1" dirty="0"/>
              <a:t>παράγοντες διατήρησης της εργασίας </a:t>
            </a:r>
            <a:r>
              <a:rPr lang="el-GR" dirty="0"/>
              <a:t>σπάνια παρέχουν κίνητρα στους εργαζομένους, ωστόσο μπορεί να είναι </a:t>
            </a:r>
            <a:r>
              <a:rPr lang="el-GR" b="1" dirty="0"/>
              <a:t>μεγάλη η σημασία τους</a:t>
            </a:r>
            <a:r>
              <a:rPr lang="el-GR" dirty="0"/>
              <a:t>. </a:t>
            </a:r>
            <a:endParaRPr lang="el-GR"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3</a:t>
            </a:fld>
            <a:endParaRPr lang="el-GR"/>
          </a:p>
        </p:txBody>
      </p:sp>
    </p:spTree>
    <p:extLst>
      <p:ext uri="{BB962C8B-B14F-4D97-AF65-F5344CB8AC3E}">
        <p14:creationId xmlns:p14="http://schemas.microsoft.com/office/powerpoint/2010/main" val="10339305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fontScale="90000"/>
          </a:bodyPr>
          <a:lstStyle/>
          <a:p>
            <a:r>
              <a:rPr lang="el-GR" b="1" dirty="0" smtClean="0"/>
              <a:t>Δέσμευση για Απόλυτη Ποιότητα.</a:t>
            </a:r>
          </a:p>
        </p:txBody>
      </p:sp>
      <p:sp>
        <p:nvSpPr>
          <p:cNvPr id="3" name="Content Placeholder 2"/>
          <p:cNvSpPr>
            <a:spLocks noGrp="1"/>
          </p:cNvSpPr>
          <p:nvPr>
            <p:ph idx="1"/>
          </p:nvPr>
        </p:nvSpPr>
        <p:spPr>
          <a:xfrm>
            <a:off x="539552" y="1916832"/>
            <a:ext cx="7848872" cy="4536504"/>
          </a:xfrm>
        </p:spPr>
        <p:txBody>
          <a:bodyPr>
            <a:normAutofit fontScale="62500" lnSpcReduction="20000"/>
          </a:bodyPr>
          <a:lstStyle/>
          <a:p>
            <a:pPr algn="just"/>
            <a:r>
              <a:rPr lang="el-GR" b="1" u="sng" dirty="0" smtClean="0"/>
              <a:t>Ως αποτέλεσμα, τα ιαπωνικά προϊόντα απέκτησαν τη φήμη ότι είναι εξαιρετικής ποιότητας και κατέκτησαν την αμερικάνικη και την παγκόσμια αγορά. </a:t>
            </a:r>
          </a:p>
          <a:p>
            <a:pPr algn="just">
              <a:buNone/>
            </a:pPr>
            <a:endParaRPr lang="el-GR" b="1" u="sng" dirty="0" smtClean="0"/>
          </a:p>
          <a:p>
            <a:pPr algn="just"/>
            <a:r>
              <a:rPr lang="el-GR" dirty="0" smtClean="0"/>
              <a:t>Κατά τη διάρκεια της δεκαετίας του 1980, πολλές εταιρείες των Ηνωμένων Πολιτειών, επιθυμώντας να αποκαταστήσουν την εικόνα που είχαν για πολύ καιρό ως παραγωγοί προϊόντων υψηλής ποιότητας, ενστερνίστηκαν τις αρχές του </a:t>
            </a:r>
            <a:r>
              <a:rPr lang="el-GR" dirty="0" err="1" smtClean="0"/>
              <a:t>Deming</a:t>
            </a:r>
            <a:r>
              <a:rPr lang="el-GR" dirty="0" smtClean="0"/>
              <a:t>. </a:t>
            </a:r>
          </a:p>
          <a:p>
            <a:pPr algn="just">
              <a:buNone/>
            </a:pPr>
            <a:endParaRPr lang="el-GR" dirty="0" smtClean="0"/>
          </a:p>
          <a:p>
            <a:pPr algn="just"/>
            <a:r>
              <a:rPr lang="el-GR" b="1" dirty="0" smtClean="0"/>
              <a:t>Οι μάνατζερ εκπαιδεύτηκαν να είναι ευέλικτοι σύμβουλοι και εκπαιδευτές.</a:t>
            </a:r>
          </a:p>
          <a:p>
            <a:pPr algn="just">
              <a:buNone/>
            </a:pPr>
            <a:endParaRPr lang="el-GR" b="1" dirty="0" smtClean="0"/>
          </a:p>
          <a:p>
            <a:pPr algn="just"/>
            <a:r>
              <a:rPr lang="el-GR" dirty="0" smtClean="0"/>
              <a:t> </a:t>
            </a:r>
            <a:r>
              <a:rPr lang="el-GR" b="1" dirty="0" smtClean="0"/>
              <a:t>Οι υπάλληλοι αντιμετωπίζονταν ως συνεργάτες στην κούρσα για την εμπρόθεσμη παραγωγή άρτιων προϊόντων. Το πιο πολυπόθητο ιαπωνικό βιομηχανικό βραβείο</a:t>
            </a:r>
            <a:r>
              <a:rPr lang="el-GR" dirty="0" smtClean="0"/>
              <a:t>, </a:t>
            </a:r>
            <a:r>
              <a:rPr lang="el-GR" b="1" u="sng" dirty="0" smtClean="0"/>
              <a:t>το </a:t>
            </a:r>
            <a:r>
              <a:rPr lang="el-GR" b="1" u="sng" dirty="0" err="1" smtClean="0"/>
              <a:t>Deming</a:t>
            </a:r>
            <a:r>
              <a:rPr lang="el-GR" b="1" u="sng" dirty="0" smtClean="0"/>
              <a:t> </a:t>
            </a:r>
            <a:r>
              <a:rPr lang="el-GR" b="1" u="sng" dirty="0" err="1" smtClean="0"/>
              <a:t>Prize</a:t>
            </a:r>
            <a:r>
              <a:rPr lang="el-GR" b="1" u="sng" dirty="0" smtClean="0"/>
              <a:t> </a:t>
            </a:r>
            <a:r>
              <a:rPr lang="el-GR" dirty="0" smtClean="0"/>
              <a:t>- </a:t>
            </a:r>
            <a:r>
              <a:rPr lang="el-GR" b="1" dirty="0" smtClean="0"/>
              <a:t>το οποίο δίνεται στην εταιρεία που επιτυγχάνει τις πιο σημαντικές βελτιώσεις στην ποιότητα </a:t>
            </a:r>
            <a:r>
              <a:rPr lang="el-GR" dirty="0" smtClean="0"/>
              <a:t>- έχει τώρα μία αμερικανική έκδοση, που ονομάζεται </a:t>
            </a:r>
            <a:r>
              <a:rPr lang="el-GR" b="1" u="sng" dirty="0" err="1" smtClean="0"/>
              <a:t>The</a:t>
            </a:r>
            <a:r>
              <a:rPr lang="el-GR" b="1" u="sng" dirty="0" smtClean="0"/>
              <a:t> </a:t>
            </a:r>
            <a:r>
              <a:rPr lang="el-GR" b="1" u="sng" dirty="0" err="1" smtClean="0"/>
              <a:t>Malcolm</a:t>
            </a:r>
            <a:r>
              <a:rPr lang="el-GR" b="1" u="sng" dirty="0" smtClean="0"/>
              <a:t> </a:t>
            </a:r>
            <a:r>
              <a:rPr lang="el-GR" b="1" u="sng" dirty="0" err="1" smtClean="0"/>
              <a:t>Baldrige</a:t>
            </a:r>
            <a:r>
              <a:rPr lang="el-GR" b="1" u="sng" dirty="0" smtClean="0"/>
              <a:t> </a:t>
            </a:r>
            <a:r>
              <a:rPr lang="el-GR" b="1" u="sng" dirty="0" err="1" smtClean="0"/>
              <a:t>National</a:t>
            </a:r>
            <a:r>
              <a:rPr lang="el-GR" b="1" u="sng" dirty="0" smtClean="0"/>
              <a:t> </a:t>
            </a:r>
            <a:r>
              <a:rPr lang="el-GR" b="1" u="sng" dirty="0" err="1" smtClean="0"/>
              <a:t>Quality</a:t>
            </a:r>
            <a:r>
              <a:rPr lang="el-GR" b="1" u="sng" dirty="0" smtClean="0"/>
              <a:t>, </a:t>
            </a:r>
            <a:r>
              <a:rPr lang="el-GR" b="1" u="sng" dirty="0" err="1" smtClean="0"/>
              <a:t>Award</a:t>
            </a:r>
            <a:r>
              <a:rPr lang="el-GR" b="1" u="sng" dirty="0" smtClean="0"/>
              <a:t>,</a:t>
            </a:r>
            <a:r>
              <a:rPr lang="el-GR" dirty="0" smtClean="0"/>
              <a:t> το οποίο έλαβε το όνομα του από τον τέως υπουργό του Υπουργείου Εμπορίου των Ηνωμένων Πολιτειών.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30</a:t>
            </a:fld>
            <a:endParaRPr lang="el-GR"/>
          </a:p>
        </p:txBody>
      </p:sp>
    </p:spTree>
    <p:extLst>
      <p:ext uri="{BB962C8B-B14F-4D97-AF65-F5344CB8AC3E}">
        <p14:creationId xmlns:p14="http://schemas.microsoft.com/office/powerpoint/2010/main" val="1734481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Συνεργασία</a:t>
            </a:r>
          </a:p>
        </p:txBody>
      </p:sp>
      <p:sp>
        <p:nvSpPr>
          <p:cNvPr id="3" name="Content Placeholder 2"/>
          <p:cNvSpPr>
            <a:spLocks noGrp="1"/>
          </p:cNvSpPr>
          <p:nvPr>
            <p:ph idx="1"/>
          </p:nvPr>
        </p:nvSpPr>
        <p:spPr>
          <a:xfrm>
            <a:off x="539552" y="2132856"/>
            <a:ext cx="7848872" cy="4464496"/>
          </a:xfrm>
        </p:spPr>
        <p:txBody>
          <a:bodyPr>
            <a:normAutofit/>
          </a:bodyPr>
          <a:lstStyle/>
          <a:p>
            <a:pPr algn="just"/>
            <a:r>
              <a:rPr lang="el-GR" b="1" dirty="0" smtClean="0"/>
              <a:t>Μία από τις κοινές λέξεις που χρησιμοποιείται αρκετά σήμερα, και η οποία αναφέρεται στις </a:t>
            </a:r>
            <a:r>
              <a:rPr lang="el-GR" b="1" u="sng" dirty="0" smtClean="0"/>
              <a:t>κοινές προσπάθειες δυο ή περισσότερων εργαζομένων</a:t>
            </a:r>
            <a:r>
              <a:rPr lang="el-GR" b="1" dirty="0" smtClean="0"/>
              <a:t>, είναι η </a:t>
            </a:r>
            <a:r>
              <a:rPr lang="el-GR" b="1" u="sng" dirty="0" smtClean="0">
                <a:solidFill>
                  <a:srgbClr val="0070C0"/>
                </a:solidFill>
              </a:rPr>
              <a:t>Συνεργασία.</a:t>
            </a:r>
          </a:p>
          <a:p>
            <a:pPr algn="just">
              <a:buNone/>
            </a:pPr>
            <a:endParaRPr lang="el-GR" b="1" u="sng" dirty="0" smtClean="0"/>
          </a:p>
          <a:p>
            <a:pPr algn="just"/>
            <a:r>
              <a:rPr lang="el-GR" b="1" dirty="0" smtClean="0"/>
              <a:t> </a:t>
            </a:r>
            <a:r>
              <a:rPr lang="el-GR" dirty="0" smtClean="0"/>
              <a:t>Οι </a:t>
            </a:r>
            <a:r>
              <a:rPr lang="el-GR" b="1" dirty="0" smtClean="0"/>
              <a:t>ομαδικές προσπάθειες </a:t>
            </a:r>
            <a:r>
              <a:rPr lang="el-GR" dirty="0" smtClean="0"/>
              <a:t>εκτείνονται </a:t>
            </a:r>
            <a:r>
              <a:rPr lang="el-GR" b="1" dirty="0" smtClean="0"/>
              <a:t>σχεδόν σε όλα τα πεδία λειτουργίας</a:t>
            </a:r>
            <a:r>
              <a:rPr lang="el-GR" dirty="0" smtClean="0"/>
              <a:t> και υποστήριξης του περιβάλλοντος </a:t>
            </a:r>
            <a:r>
              <a:rPr lang="el-GR" b="1" dirty="0" smtClean="0"/>
              <a:t>των σημερινών επιχειρήσεων και οργανισμών</a:t>
            </a:r>
            <a:r>
              <a:rPr lang="el-GR" dirty="0" smtClean="0"/>
              <a:t>.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31</a:t>
            </a:fld>
            <a:endParaRPr lang="el-GR"/>
          </a:p>
        </p:txBody>
      </p:sp>
    </p:spTree>
    <p:extLst>
      <p:ext uri="{BB962C8B-B14F-4D97-AF65-F5344CB8AC3E}">
        <p14:creationId xmlns:p14="http://schemas.microsoft.com/office/powerpoint/2010/main" val="33918884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Συνεργασία</a:t>
            </a:r>
          </a:p>
        </p:txBody>
      </p:sp>
      <p:sp>
        <p:nvSpPr>
          <p:cNvPr id="3" name="Content Placeholder 2"/>
          <p:cNvSpPr>
            <a:spLocks noGrp="1"/>
          </p:cNvSpPr>
          <p:nvPr>
            <p:ph idx="1"/>
          </p:nvPr>
        </p:nvSpPr>
        <p:spPr>
          <a:xfrm>
            <a:off x="539552" y="1844824"/>
            <a:ext cx="7848872" cy="4464496"/>
          </a:xfrm>
        </p:spPr>
        <p:txBody>
          <a:bodyPr>
            <a:normAutofit fontScale="92500" lnSpcReduction="10000"/>
          </a:bodyPr>
          <a:lstStyle/>
          <a:p>
            <a:pPr algn="just"/>
            <a:r>
              <a:rPr lang="el-GR" b="1" dirty="0" smtClean="0"/>
              <a:t>Η διάσταση του θέματος των ανθρώπινων σχέσεων γίνεται μία σημαντική υπόθεση, καθώς </a:t>
            </a:r>
            <a:r>
              <a:rPr lang="el-GR" b="1" u="sng" dirty="0" smtClean="0"/>
              <a:t>οι άνθρωποι συνεργάζονται σε όλα τα είδη των επαγγελμάτων</a:t>
            </a:r>
          </a:p>
          <a:p>
            <a:pPr algn="just">
              <a:buNone/>
            </a:pPr>
            <a:endParaRPr lang="el-GR" b="1" u="sng" dirty="0" smtClean="0"/>
          </a:p>
          <a:p>
            <a:pPr algn="just"/>
            <a:r>
              <a:rPr lang="el-GR" dirty="0" smtClean="0"/>
              <a:t> π.χ. η χειρουργική ομάδα που κάνει μία εγχείρηση ανοικτής καρδιάς, συνάδελφοι αστυνομικοί που κυνηγούν έναν οπλισμένο ληστή, η ομάδα ειδήσεων του Καναλιού Τρία που διαμορφώνει το πρόγραμμα των ειδήσεων για τις βραδινές ειδήσεις των δέκα, ή ένας κειμενογράφος, ένας εικονογράφος κι ένας ειδικός σχεδίων διαφήμισης που δουλεύουν μαζί για τη δημιουργία της νέας διαφήμισης για τη </a:t>
            </a:r>
            <a:r>
              <a:rPr lang="el-GR" dirty="0" err="1" smtClean="0"/>
              <a:t>Royal</a:t>
            </a:r>
            <a:r>
              <a:rPr lang="el-GR" dirty="0" smtClean="0"/>
              <a:t> </a:t>
            </a:r>
            <a:r>
              <a:rPr lang="el-GR" dirty="0" err="1" smtClean="0"/>
              <a:t>Copenhagen</a:t>
            </a:r>
            <a:r>
              <a:rPr lang="el-GR" dirty="0" smtClean="0"/>
              <a:t>, μία ανδρική κολόνια σε σπρέι. </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32</a:t>
            </a:fld>
            <a:endParaRPr lang="el-GR"/>
          </a:p>
        </p:txBody>
      </p:sp>
    </p:spTree>
    <p:extLst>
      <p:ext uri="{BB962C8B-B14F-4D97-AF65-F5344CB8AC3E}">
        <p14:creationId xmlns:p14="http://schemas.microsoft.com/office/powerpoint/2010/main" val="1759072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Ποιότητα της εργασιακής ζωής.</a:t>
            </a:r>
          </a:p>
        </p:txBody>
      </p:sp>
      <p:sp>
        <p:nvSpPr>
          <p:cNvPr id="3" name="Content Placeholder 2"/>
          <p:cNvSpPr>
            <a:spLocks noGrp="1"/>
          </p:cNvSpPr>
          <p:nvPr>
            <p:ph idx="1"/>
          </p:nvPr>
        </p:nvSpPr>
        <p:spPr>
          <a:xfrm>
            <a:off x="539552" y="1844824"/>
            <a:ext cx="7848872" cy="4752528"/>
          </a:xfrm>
        </p:spPr>
        <p:txBody>
          <a:bodyPr>
            <a:normAutofit/>
          </a:bodyPr>
          <a:lstStyle/>
          <a:p>
            <a:pPr algn="just"/>
            <a:r>
              <a:rPr lang="el-GR" b="1" u="sng" dirty="0" smtClean="0"/>
              <a:t>Πολλές από τις σύγχρονες στρατηγικές </a:t>
            </a:r>
            <a:r>
              <a:rPr lang="el-GR" b="1" dirty="0" smtClean="0"/>
              <a:t>που υιοθετήθηκαν και εφαρμόστηκαν για τη διατήρηση του ηθικού των υπαλλήλων σε υψηλό επίπεδο, </a:t>
            </a:r>
            <a:r>
              <a:rPr lang="el-GR" b="1" u="sng" dirty="0" smtClean="0"/>
              <a:t>έχουν επίσης συμβάλει στην ποιότητα της εργασιακής ζωής (ΠΕΖ).</a:t>
            </a:r>
          </a:p>
          <a:p>
            <a:pPr algn="just">
              <a:buNone/>
            </a:pPr>
            <a:endParaRPr lang="el-GR" b="1" u="sng" dirty="0" smtClean="0"/>
          </a:p>
          <a:p>
            <a:pPr algn="just"/>
            <a:r>
              <a:rPr lang="el-GR" dirty="0" smtClean="0"/>
              <a:t> </a:t>
            </a:r>
            <a:r>
              <a:rPr lang="el-GR" b="1" dirty="0" smtClean="0"/>
              <a:t>Τα προγράμματα για την ποιότητα της εργασιακής ζωής </a:t>
            </a:r>
            <a:r>
              <a:rPr lang="el-GR" dirty="0" smtClean="0"/>
              <a:t>περιλαμβάνουν τρόπους προσέγγισης που χρησιμοποιούνται </a:t>
            </a:r>
            <a:r>
              <a:rPr lang="el-GR" b="1" dirty="0" smtClean="0"/>
              <a:t>ώστε η εργασία να γίνει πιο ευχάριστη για τους εργαζομένους.</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33</a:t>
            </a:fld>
            <a:endParaRPr lang="el-GR"/>
          </a:p>
        </p:txBody>
      </p:sp>
    </p:spTree>
    <p:extLst>
      <p:ext uri="{BB962C8B-B14F-4D97-AF65-F5344CB8AC3E}">
        <p14:creationId xmlns:p14="http://schemas.microsoft.com/office/powerpoint/2010/main" val="3092936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smtClean="0"/>
              <a:t>Ποιότητα της εργασιακής ζωής.</a:t>
            </a:r>
          </a:p>
        </p:txBody>
      </p:sp>
      <p:sp>
        <p:nvSpPr>
          <p:cNvPr id="3" name="Content Placeholder 2"/>
          <p:cNvSpPr>
            <a:spLocks noGrp="1"/>
          </p:cNvSpPr>
          <p:nvPr>
            <p:ph idx="1"/>
          </p:nvPr>
        </p:nvSpPr>
        <p:spPr>
          <a:xfrm>
            <a:off x="539552" y="1988840"/>
            <a:ext cx="7848872" cy="4392488"/>
          </a:xfrm>
        </p:spPr>
        <p:txBody>
          <a:bodyPr>
            <a:normAutofit/>
          </a:bodyPr>
          <a:lstStyle/>
          <a:p>
            <a:pPr algn="just"/>
            <a:r>
              <a:rPr lang="el-GR" b="1" dirty="0" smtClean="0"/>
              <a:t>Τέτοια προγράμματα είναι βασισμένα </a:t>
            </a:r>
            <a:r>
              <a:rPr lang="el-GR" b="1" u="sng" dirty="0" smtClean="0"/>
              <a:t>στην αναγνώριση του ότι οι εργαζόμενοι είναι μοναδικά άτομα, ικανά να συνεισφέρουν σε σημαντικό βαθμό όλες τις φάσεις των εργασιών τους και των εργασιακών χώρων.</a:t>
            </a:r>
          </a:p>
          <a:p>
            <a:pPr algn="just">
              <a:buNone/>
            </a:pPr>
            <a:endParaRPr lang="el-GR" b="1" u="sng" dirty="0" smtClean="0"/>
          </a:p>
          <a:p>
            <a:pPr algn="just"/>
            <a:r>
              <a:rPr lang="el-GR" dirty="0" smtClean="0"/>
              <a:t>Σε κάθε οργανισμό είναι απαραίτητα τα κατάλληλα κανάλια επικοινωνίας, ώστε να είναι δυνατή η μεταβίβαση τέτοιων συνεισφορών από εργαζόμενο σε εργαζόμενο και από εργαζόμενο σε επόπτη ή μάνατζερ.</a:t>
            </a:r>
          </a:p>
        </p:txBody>
      </p:sp>
      <p:sp>
        <p:nvSpPr>
          <p:cNvPr id="4" name="Date Placeholder 3"/>
          <p:cNvSpPr>
            <a:spLocks noGrp="1"/>
          </p:cNvSpPr>
          <p:nvPr>
            <p:ph type="dt" sz="half" idx="10"/>
          </p:nvPr>
        </p:nvSpPr>
        <p:spPr/>
        <p:txBody>
          <a:bodyPr/>
          <a:lstStyle/>
          <a:p>
            <a:fld id="{00D048C6-0A96-4BBE-B02D-E600EEE3DD41}" type="datetime1">
              <a:rPr lang="el-GR" smtClean="0"/>
              <a:pPr/>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pPr/>
              <a:t>34</a:t>
            </a:fld>
            <a:endParaRPr lang="el-GR"/>
          </a:p>
        </p:txBody>
      </p:sp>
    </p:spTree>
    <p:extLst>
      <p:ext uri="{BB962C8B-B14F-4D97-AF65-F5344CB8AC3E}">
        <p14:creationId xmlns:p14="http://schemas.microsoft.com/office/powerpoint/2010/main" val="3380380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3" name="Content Placeholder 2"/>
          <p:cNvSpPr>
            <a:spLocks noGrp="1"/>
          </p:cNvSpPr>
          <p:nvPr>
            <p:ph idx="1"/>
          </p:nvPr>
        </p:nvSpPr>
        <p:spPr>
          <a:xfrm>
            <a:off x="539552" y="1916832"/>
            <a:ext cx="7848872" cy="4680520"/>
          </a:xfrm>
        </p:spPr>
        <p:txBody>
          <a:bodyPr>
            <a:normAutofit fontScale="70000" lnSpcReduction="20000"/>
          </a:bodyPr>
          <a:lstStyle/>
          <a:p>
            <a:pPr algn="just"/>
            <a:r>
              <a:rPr lang="el-GR" i="1" dirty="0" smtClean="0"/>
              <a:t>Η </a:t>
            </a:r>
            <a:r>
              <a:rPr lang="el-GR" i="1" dirty="0" err="1"/>
              <a:t>Jackie</a:t>
            </a:r>
            <a:r>
              <a:rPr lang="el-GR" i="1" dirty="0"/>
              <a:t> </a:t>
            </a:r>
            <a:r>
              <a:rPr lang="el-GR" i="1" dirty="0" err="1"/>
              <a:t>Kenningston</a:t>
            </a:r>
            <a:r>
              <a:rPr lang="el-GR" i="1" dirty="0"/>
              <a:t> απολάμβανε τη δουλειά της στο ταξιδιωτικό πρακτορείο "</a:t>
            </a:r>
            <a:r>
              <a:rPr lang="el-GR" i="1" dirty="0" err="1"/>
              <a:t>Seven</a:t>
            </a:r>
            <a:r>
              <a:rPr lang="el-GR" i="1" dirty="0"/>
              <a:t> </a:t>
            </a:r>
            <a:r>
              <a:rPr lang="el-GR" i="1" dirty="0" err="1"/>
              <a:t>Continents</a:t>
            </a:r>
            <a:r>
              <a:rPr lang="el-GR" i="1" dirty="0"/>
              <a:t> </a:t>
            </a:r>
            <a:r>
              <a:rPr lang="el-GR" i="1" dirty="0" err="1"/>
              <a:t>Travel</a:t>
            </a:r>
            <a:r>
              <a:rPr lang="el-GR" i="1" dirty="0"/>
              <a:t> </a:t>
            </a:r>
            <a:r>
              <a:rPr lang="el-GR" i="1" dirty="0" err="1"/>
              <a:t>Agency</a:t>
            </a:r>
            <a:r>
              <a:rPr lang="el-GR" i="1" dirty="0"/>
              <a:t>. Είχε συμπληρώσει τον όγδοο χρόνο εργασίας της στην εταιρεία, όταν η εταιρεία αγοράστηκε από καινούργιους ιδιοκτήτες. Αμέσως μετά την παραίτηση της, είπε: "Η νέα μου προϊσταμένη κι εγώ βρισκόμασταν σε διαφορετικούς πλανήτες. Είμαστε τόσο διαφορετικές, όσο η ημέρα με τη νύχτα. Αυτή είναι μία τεχνοκράτης που ενεργεί-πάντα σύμφωνα με τους κανονισμούς, και αν εγώ, χωρίς δικό μου φταίξιμο, δεν μπορούσα να κάνω "τα αεροπλάνα της να πετάξουν στην ώρα τους," γινόταν μεγάλη φασαρία. Αυτή κι ο εγωισμός της δεν είναι δυνατόν να συνυπάρξουν στον ίδιο χώρο". </a:t>
            </a:r>
            <a:endParaRPr lang="el-GR" i="1" dirty="0" smtClean="0"/>
          </a:p>
          <a:p>
            <a:pPr marL="68580" indent="0" algn="just">
              <a:buNone/>
            </a:pPr>
            <a:endParaRPr lang="el-GR" i="1" dirty="0" smtClean="0"/>
          </a:p>
          <a:p>
            <a:pPr algn="just"/>
            <a:r>
              <a:rPr lang="el-GR" b="1" dirty="0"/>
              <a:t>Όπως φάνηκε από το παραπάνω παράδειγμα, οι </a:t>
            </a:r>
            <a:r>
              <a:rPr lang="el-GR" b="1" u="sng" dirty="0"/>
              <a:t>καλές σχέσεις </a:t>
            </a:r>
            <a:r>
              <a:rPr lang="el-GR" b="1" dirty="0"/>
              <a:t>μάνατζερ - υπαλλήλου, για παράδειγμα, μπορεί να κάνουν τους υπαλλήλους </a:t>
            </a:r>
            <a:r>
              <a:rPr lang="el-GR" b="1" u="sng" dirty="0"/>
              <a:t>να παραμείνουν σε μία δουλειά</a:t>
            </a:r>
            <a:r>
              <a:rPr lang="el-GR" b="1" dirty="0"/>
              <a:t>, αλλά δεν πρόκειται να τους κάνουν να εργαστούν σκληρότερα. </a:t>
            </a:r>
            <a:endParaRPr lang="el-GR" b="1" dirty="0" smtClean="0"/>
          </a:p>
          <a:p>
            <a:pPr marL="68580" indent="0" algn="just">
              <a:buNone/>
            </a:pPr>
            <a:endParaRPr lang="el-GR" b="1" dirty="0" smtClean="0"/>
          </a:p>
          <a:p>
            <a:pPr algn="just"/>
            <a:r>
              <a:rPr lang="el-GR" b="1" dirty="0" smtClean="0"/>
              <a:t>Από </a:t>
            </a:r>
            <a:r>
              <a:rPr lang="el-GR" b="1" dirty="0"/>
              <a:t>την άλλη πλευρά, όμως, οι </a:t>
            </a:r>
            <a:r>
              <a:rPr lang="el-GR" b="1" u="sng" dirty="0"/>
              <a:t>άσχημες σχέσεις </a:t>
            </a:r>
            <a:r>
              <a:rPr lang="el-GR" b="1" dirty="0"/>
              <a:t>μάνατζερ-υπαλλήλου μπορεί να τους οδηγήσουν στην </a:t>
            </a:r>
            <a:r>
              <a:rPr lang="el-GR" b="1" u="sng" dirty="0"/>
              <a:t>παραίτηση</a:t>
            </a:r>
            <a:r>
              <a:rPr lang="el-GR" b="1" dirty="0"/>
              <a:t>.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4</a:t>
            </a:fld>
            <a:endParaRPr lang="el-GR"/>
          </a:p>
        </p:txBody>
      </p:sp>
    </p:spTree>
    <p:extLst>
      <p:ext uri="{BB962C8B-B14F-4D97-AF65-F5344CB8AC3E}">
        <p14:creationId xmlns:p14="http://schemas.microsoft.com/office/powerpoint/2010/main" val="2741192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3" name="Content Placeholder 2"/>
          <p:cNvSpPr>
            <a:spLocks noGrp="1"/>
          </p:cNvSpPr>
          <p:nvPr>
            <p:ph idx="1"/>
          </p:nvPr>
        </p:nvSpPr>
        <p:spPr>
          <a:xfrm>
            <a:off x="539552" y="1916832"/>
            <a:ext cx="7848872" cy="4680520"/>
          </a:xfrm>
        </p:spPr>
        <p:txBody>
          <a:bodyPr>
            <a:normAutofit fontScale="70000" lnSpcReduction="20000"/>
          </a:bodyPr>
          <a:lstStyle/>
          <a:p>
            <a:pPr algn="just"/>
            <a:r>
              <a:rPr lang="el-GR" dirty="0"/>
              <a:t>Αν και οι θεωρίες του </a:t>
            </a:r>
            <a:r>
              <a:rPr lang="el-GR" dirty="0" err="1"/>
              <a:t>Herzberg</a:t>
            </a:r>
            <a:r>
              <a:rPr lang="el-GR" dirty="0"/>
              <a:t> και τα ευρήματα των ερευνών του, στο μεγαλύτερο μέρος τους, έχουν ευρεία υποστήριξη, μερικοί ειδικοί της εργατικής διοίκησης δε συμφωνούν στο ότι ο μισθός πρέπει να ταξινομηθεί ως παράγοντας διατήρησης της εργασίας αντί για παράγοντας εργασιακής ικανοποίησης. </a:t>
            </a:r>
            <a:endParaRPr lang="el-GR" dirty="0" smtClean="0"/>
          </a:p>
          <a:p>
            <a:pPr marL="68580" indent="0" algn="just">
              <a:buNone/>
            </a:pPr>
            <a:endParaRPr lang="el-GR" dirty="0"/>
          </a:p>
          <a:p>
            <a:pPr marL="68580" indent="0" algn="just">
              <a:buNone/>
            </a:pPr>
            <a:endParaRPr lang="el-GR" dirty="0" smtClean="0"/>
          </a:p>
          <a:p>
            <a:pPr algn="just"/>
            <a:r>
              <a:rPr lang="el-GR" dirty="0" smtClean="0"/>
              <a:t>Τονίζουν </a:t>
            </a:r>
            <a:r>
              <a:rPr lang="el-GR" dirty="0"/>
              <a:t>ότι </a:t>
            </a:r>
            <a:r>
              <a:rPr lang="el-GR" b="1" dirty="0"/>
              <a:t>άλλοι ερευνητές έχουν ανακαλύψει ότι οι εργαζόμενοι σε πολλά επαγγέλματα θεωρούν τη </a:t>
            </a:r>
            <a:r>
              <a:rPr lang="el-GR" b="1" u="sng" dirty="0"/>
              <a:t>χρηματική ανταμοιβή ως πηγή εργασιακής ικανοποίησης. </a:t>
            </a:r>
            <a:endParaRPr lang="el-GR" b="1" u="sng" dirty="0" smtClean="0"/>
          </a:p>
          <a:p>
            <a:pPr marL="68580" indent="0" algn="just">
              <a:buNone/>
            </a:pPr>
            <a:endParaRPr lang="el-GR" b="1" u="sng" dirty="0" smtClean="0"/>
          </a:p>
          <a:p>
            <a:pPr algn="just"/>
            <a:r>
              <a:rPr lang="el-GR" dirty="0"/>
              <a:t>Οι παράγοντες διατήρησης της εργασίας αποτελούν σημαντικό στοιχείο σε πολλές εταιρείες που παρουσιάζουν υψηλά ποσοστά αντικατάστασης υπαλλήλων. </a:t>
            </a:r>
            <a:endParaRPr lang="el-GR" dirty="0" smtClean="0"/>
          </a:p>
          <a:p>
            <a:pPr marL="68580" indent="0" algn="just">
              <a:buNone/>
            </a:pPr>
            <a:endParaRPr lang="el-GR" dirty="0" smtClean="0"/>
          </a:p>
          <a:p>
            <a:pPr algn="just"/>
            <a:r>
              <a:rPr lang="el-GR" dirty="0" smtClean="0"/>
              <a:t>Μία </a:t>
            </a:r>
            <a:r>
              <a:rPr lang="el-GR" dirty="0"/>
              <a:t>εταιρεία έχει υψηλό </a:t>
            </a:r>
            <a:r>
              <a:rPr lang="el-GR" b="1" dirty="0"/>
              <a:t>ρυθμό αντικατάστασης υπαλλήλων</a:t>
            </a:r>
            <a:r>
              <a:rPr lang="el-GR" dirty="0"/>
              <a:t>, </a:t>
            </a:r>
            <a:r>
              <a:rPr lang="el-GR" u="sng" dirty="0"/>
              <a:t>όταν ο αριθμός των υπαλλήλων που προσλαμβάνονται για να αντικαταστήσουν αυτούς που έχουν φύγει από τον οργανισμό, διαιρούμενος με το συνολικό αριθμό των υπαλλήλων, είναι υψηλός. </a:t>
            </a:r>
            <a:endParaRPr lang="el-GR" u="sng"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5</a:t>
            </a:fld>
            <a:endParaRPr lang="el-GR"/>
          </a:p>
        </p:txBody>
      </p:sp>
    </p:spTree>
    <p:extLst>
      <p:ext uri="{BB962C8B-B14F-4D97-AF65-F5344CB8AC3E}">
        <p14:creationId xmlns:p14="http://schemas.microsoft.com/office/powerpoint/2010/main" val="61748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3" name="Content Placeholder 2"/>
          <p:cNvSpPr>
            <a:spLocks noGrp="1"/>
          </p:cNvSpPr>
          <p:nvPr>
            <p:ph idx="1"/>
          </p:nvPr>
        </p:nvSpPr>
        <p:spPr>
          <a:xfrm>
            <a:off x="539552" y="1844824"/>
            <a:ext cx="7848872" cy="4752528"/>
          </a:xfrm>
        </p:spPr>
        <p:txBody>
          <a:bodyPr>
            <a:normAutofit fontScale="85000" lnSpcReduction="20000"/>
          </a:bodyPr>
          <a:lstStyle/>
          <a:p>
            <a:pPr algn="just"/>
            <a:r>
              <a:rPr lang="el-GR" b="1" dirty="0" smtClean="0"/>
              <a:t>Οι </a:t>
            </a:r>
            <a:r>
              <a:rPr lang="el-GR" b="1" dirty="0"/>
              <a:t>παράγοντες εργασιακής ικανοποίησης είναι δυνατόν να έχουν ως αποτέλεσμα την απόκτηση υψηλού ηθικού. </a:t>
            </a:r>
            <a:endParaRPr lang="el-GR" b="1" dirty="0" smtClean="0"/>
          </a:p>
          <a:p>
            <a:pPr marL="68580" indent="0" algn="just">
              <a:buNone/>
            </a:pPr>
            <a:endParaRPr lang="el-GR" b="1" dirty="0" smtClean="0"/>
          </a:p>
          <a:p>
            <a:pPr algn="just"/>
            <a:r>
              <a:rPr lang="el-GR" b="1" dirty="0" smtClean="0"/>
              <a:t>Οι </a:t>
            </a:r>
            <a:r>
              <a:rPr lang="el-GR" b="1" dirty="0"/>
              <a:t>παράγοντες διατήρησης της εργασίας, αν θεωρηθούν απαράδεκτοι από τους εργαζομένους, μπορεί να οδηγήσουν σε υψηλό ρυθμό αντικατάστασης</a:t>
            </a:r>
            <a:r>
              <a:rPr lang="el-GR" b="1" dirty="0" smtClean="0"/>
              <a:t>.</a:t>
            </a:r>
          </a:p>
          <a:p>
            <a:pPr marL="68580" indent="0" algn="just">
              <a:buNone/>
            </a:pPr>
            <a:endParaRPr lang="el-GR" b="1" dirty="0" smtClean="0"/>
          </a:p>
          <a:p>
            <a:pPr algn="just"/>
            <a:r>
              <a:rPr lang="el-GR" b="1" dirty="0" smtClean="0"/>
              <a:t> </a:t>
            </a:r>
            <a:r>
              <a:rPr lang="el-GR" dirty="0"/>
              <a:t>Φυσικά, υπάρχουν κι άλλοι </a:t>
            </a:r>
            <a:r>
              <a:rPr lang="el-GR" b="1" u="sng" dirty="0"/>
              <a:t>παράγοντες οι οποίοι συμβάλλουν στον υψηλό ρυθμό αντικατάστασης των </a:t>
            </a:r>
            <a:r>
              <a:rPr lang="el-GR" b="1" u="sng" dirty="0" smtClean="0"/>
              <a:t>υπαλλήλων:</a:t>
            </a:r>
          </a:p>
          <a:p>
            <a:pPr lvl="1" algn="just"/>
            <a:r>
              <a:rPr lang="el-GR" dirty="0" smtClean="0"/>
              <a:t>εξαντλητική </a:t>
            </a:r>
            <a:r>
              <a:rPr lang="el-GR" dirty="0"/>
              <a:t>εργασία, </a:t>
            </a:r>
            <a:endParaRPr lang="el-GR" dirty="0" smtClean="0"/>
          </a:p>
          <a:p>
            <a:pPr lvl="1" algn="just"/>
            <a:r>
              <a:rPr lang="el-GR" dirty="0" smtClean="0"/>
              <a:t>θυμός </a:t>
            </a:r>
            <a:r>
              <a:rPr lang="el-GR" dirty="0"/>
              <a:t>και απογοήτευση, </a:t>
            </a:r>
            <a:endParaRPr lang="el-GR" dirty="0" smtClean="0"/>
          </a:p>
          <a:p>
            <a:pPr lvl="1" algn="just"/>
            <a:r>
              <a:rPr lang="el-GR" dirty="0" smtClean="0"/>
              <a:t>άγχος</a:t>
            </a:r>
            <a:r>
              <a:rPr lang="el-GR" dirty="0"/>
              <a:t>, </a:t>
            </a:r>
            <a:endParaRPr lang="el-GR" dirty="0" smtClean="0"/>
          </a:p>
          <a:p>
            <a:pPr lvl="1" algn="just"/>
            <a:r>
              <a:rPr lang="el-GR" dirty="0" smtClean="0"/>
              <a:t>επικείμενη </a:t>
            </a:r>
            <a:r>
              <a:rPr lang="el-GR" dirty="0"/>
              <a:t>εργασιακή μετάθεση</a:t>
            </a:r>
            <a:r>
              <a:rPr lang="el-GR" dirty="0" smtClean="0"/>
              <a:t>,</a:t>
            </a:r>
          </a:p>
          <a:p>
            <a:pPr lvl="1" algn="just"/>
            <a:r>
              <a:rPr lang="el-GR" dirty="0" smtClean="0"/>
              <a:t> </a:t>
            </a:r>
            <a:r>
              <a:rPr lang="el-GR" dirty="0"/>
              <a:t>μη πραγματοποίηση μίας προσδοκώμενης </a:t>
            </a:r>
            <a:r>
              <a:rPr lang="el-GR" dirty="0" smtClean="0"/>
              <a:t>προαγωγής</a:t>
            </a:r>
          </a:p>
          <a:p>
            <a:pPr lvl="1" algn="just"/>
            <a:r>
              <a:rPr lang="el-GR" dirty="0" smtClean="0"/>
              <a:t> ανεπαρκής </a:t>
            </a:r>
            <a:r>
              <a:rPr lang="el-GR" dirty="0"/>
              <a:t>καθοδήγηση από τους επόπτες. </a:t>
            </a:r>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6</a:t>
            </a:fld>
            <a:endParaRPr lang="el-GR"/>
          </a:p>
        </p:txBody>
      </p:sp>
    </p:spTree>
    <p:extLst>
      <p:ext uri="{BB962C8B-B14F-4D97-AF65-F5344CB8AC3E}">
        <p14:creationId xmlns:p14="http://schemas.microsoft.com/office/powerpoint/2010/main" val="4220623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Εργασιακή Ικανοποίηση </a:t>
            </a:r>
            <a:endParaRPr lang="el-GR" dirty="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7</a:t>
            </a:fld>
            <a:endParaRPr lang="el-G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329" y="2276872"/>
            <a:ext cx="6971246"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692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Η Στάση των Εργαζομένων </a:t>
            </a:r>
            <a:endParaRPr lang="el-GR" dirty="0"/>
          </a:p>
        </p:txBody>
      </p:sp>
      <p:sp>
        <p:nvSpPr>
          <p:cNvPr id="3" name="Content Placeholder 2"/>
          <p:cNvSpPr>
            <a:spLocks noGrp="1"/>
          </p:cNvSpPr>
          <p:nvPr>
            <p:ph idx="1"/>
          </p:nvPr>
        </p:nvSpPr>
        <p:spPr>
          <a:xfrm>
            <a:off x="539552" y="1844824"/>
            <a:ext cx="7848872" cy="4752528"/>
          </a:xfrm>
        </p:spPr>
        <p:txBody>
          <a:bodyPr>
            <a:normAutofit fontScale="70000" lnSpcReduction="20000"/>
          </a:bodyPr>
          <a:lstStyle/>
          <a:p>
            <a:r>
              <a:rPr lang="el-GR" dirty="0"/>
              <a:t>Η στάση που τηρούν οι εργαζόμενοι μπορεί να επηρεάσει τον τρόπο με τον οποίο οι εργαζόμενοι συνεργάζονται με τους συναδέλφους τους και με το διοικητικό προσωπικό. Ο </a:t>
            </a:r>
            <a:r>
              <a:rPr lang="el-GR" dirty="0" err="1"/>
              <a:t>Douglas</a:t>
            </a:r>
            <a:r>
              <a:rPr lang="el-GR" dirty="0"/>
              <a:t> </a:t>
            </a:r>
            <a:r>
              <a:rPr lang="el-GR" dirty="0" err="1"/>
              <a:t>McGregor</a:t>
            </a:r>
            <a:r>
              <a:rPr lang="el-GR" dirty="0"/>
              <a:t>, ένας μαθητής του </a:t>
            </a:r>
            <a:r>
              <a:rPr lang="el-GR" dirty="0" err="1"/>
              <a:t>Maslow</a:t>
            </a:r>
            <a:r>
              <a:rPr lang="el-GR" dirty="0"/>
              <a:t>, μελέτησε τη στάση των εργαζομένων και ως αποτέλεσμα αυτών των μελετών του διατύπωσε μερικές βασικές υποθέσεις σχετικά με τη στάση των υπαλλήλων. </a:t>
            </a:r>
            <a:endParaRPr lang="el-GR" dirty="0" smtClean="0"/>
          </a:p>
          <a:p>
            <a:pPr marL="68580" indent="0">
              <a:buNone/>
            </a:pPr>
            <a:endParaRPr lang="el-GR" dirty="0"/>
          </a:p>
          <a:p>
            <a:r>
              <a:rPr lang="el-GR" b="1" u="sng" dirty="0"/>
              <a:t>Θεωρία Χ. </a:t>
            </a:r>
            <a:r>
              <a:rPr lang="el-GR" u="sng" dirty="0"/>
              <a:t>Μία σειρά βασικών υποθέσεων, την οποία ο </a:t>
            </a:r>
            <a:r>
              <a:rPr lang="el-GR" u="sng" dirty="0" err="1"/>
              <a:t>MacGregor</a:t>
            </a:r>
            <a:r>
              <a:rPr lang="el-GR" u="sng" dirty="0"/>
              <a:t> ονόμασε Θεωρία Χ, περιλαμβάνει τα εξής: </a:t>
            </a:r>
            <a:endParaRPr lang="el-GR" u="sng" dirty="0" smtClean="0"/>
          </a:p>
          <a:p>
            <a:pPr marL="68580" indent="0">
              <a:buNone/>
            </a:pPr>
            <a:endParaRPr lang="el-GR" dirty="0"/>
          </a:p>
          <a:p>
            <a:pPr marL="525780" indent="-457200">
              <a:buAutoNum type="arabicPeriod"/>
            </a:pPr>
            <a:r>
              <a:rPr lang="el-GR" b="1" dirty="0" smtClean="0"/>
              <a:t>Ο </a:t>
            </a:r>
            <a:r>
              <a:rPr lang="el-GR" b="1" dirty="0"/>
              <a:t>μέσος άνθρωπος έχει μία έμφυτη αντιπάθεια για τη δουλειά και θα την αποφύγει, αν είναι δυνατόν. </a:t>
            </a:r>
            <a:endParaRPr lang="el-GR" b="1" dirty="0" smtClean="0"/>
          </a:p>
          <a:p>
            <a:pPr marL="525780" indent="-457200">
              <a:buFont typeface="Wingdings 2" pitchFamily="18" charset="2"/>
              <a:buAutoNum type="arabicPeriod"/>
            </a:pPr>
            <a:r>
              <a:rPr lang="el-GR" b="1" dirty="0"/>
              <a:t>Επειδή στους ανθρώπους δεν αρέσει να εργάζονται, πρέπει να ελέγχονται, να καθοδηγούνται ή να απειλούνται με τιμωρία, ώστε να καταβάλουν κάθε δυνατή προσπάθεια για να επιτύχουν τους στόχους του οργανισμού. </a:t>
            </a:r>
            <a:endParaRPr lang="el-GR" b="1" dirty="0" smtClean="0"/>
          </a:p>
          <a:p>
            <a:pPr marL="525780" indent="-457200">
              <a:buFont typeface="Wingdings 2" pitchFamily="18" charset="2"/>
              <a:buAutoNum type="arabicPeriod"/>
            </a:pPr>
            <a:r>
              <a:rPr lang="el-GR" b="1" dirty="0"/>
              <a:t>Ο μέσος άνθρωπος προτιμάει να καθοδηγείται, αποφεύγει τις ευθύνες, δεν έχει φιλοδοξίες και πάνω απ’ όλα θέλει ασφάλεια. </a:t>
            </a:r>
          </a:p>
          <a:p>
            <a:pPr marL="525780" indent="-457200">
              <a:buFont typeface="Wingdings 2" pitchFamily="18" charset="2"/>
              <a:buAutoNum type="arabicPeriod"/>
            </a:pPr>
            <a:endParaRPr lang="el-GR" dirty="0"/>
          </a:p>
          <a:p>
            <a:pPr marL="525780" indent="-457200">
              <a:buAutoNum type="arabicPeriod"/>
            </a:pPr>
            <a:endParaRPr lang="el-GR" b="1" u="sng" dirty="0" smtClean="0"/>
          </a:p>
          <a:p>
            <a:pPr marL="525780" indent="-457200">
              <a:buAutoNum type="arabicPeriod"/>
            </a:pPr>
            <a:endParaRPr lang="el-GR" b="1" u="sng" dirty="0" smtClean="0"/>
          </a:p>
          <a:p>
            <a:endParaRPr lang="en-US" dirty="0"/>
          </a:p>
          <a:p>
            <a:endParaRPr lang="en-US" dirty="0"/>
          </a:p>
          <a:p>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8</a:t>
            </a:fld>
            <a:endParaRPr lang="el-GR"/>
          </a:p>
        </p:txBody>
      </p:sp>
    </p:spTree>
    <p:extLst>
      <p:ext uri="{BB962C8B-B14F-4D97-AF65-F5344CB8AC3E}">
        <p14:creationId xmlns:p14="http://schemas.microsoft.com/office/powerpoint/2010/main" val="3297250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29816"/>
            <a:ext cx="7992888" cy="1143000"/>
          </a:xfrm>
        </p:spPr>
        <p:txBody>
          <a:bodyPr>
            <a:normAutofit/>
          </a:bodyPr>
          <a:lstStyle/>
          <a:p>
            <a:r>
              <a:rPr lang="el-GR" b="1" dirty="0"/>
              <a:t>Η Στάση των Εργαζομένων </a:t>
            </a:r>
            <a:endParaRPr lang="el-GR" dirty="0"/>
          </a:p>
        </p:txBody>
      </p:sp>
      <p:sp>
        <p:nvSpPr>
          <p:cNvPr id="3" name="Content Placeholder 2"/>
          <p:cNvSpPr>
            <a:spLocks noGrp="1"/>
          </p:cNvSpPr>
          <p:nvPr>
            <p:ph idx="1"/>
          </p:nvPr>
        </p:nvSpPr>
        <p:spPr>
          <a:xfrm>
            <a:off x="539552" y="1844824"/>
            <a:ext cx="7848872" cy="4752528"/>
          </a:xfrm>
        </p:spPr>
        <p:txBody>
          <a:bodyPr>
            <a:normAutofit fontScale="85000" lnSpcReduction="10000"/>
          </a:bodyPr>
          <a:lstStyle/>
          <a:p>
            <a:r>
              <a:rPr lang="el-GR" b="1" u="sng" dirty="0"/>
              <a:t>Οι μάνατζερ που συμφωνούν με τις παραπάνω υποθέσεις συνήθως συμπεριφέρονται με αυταρχικό τρόπο. </a:t>
            </a:r>
            <a:endParaRPr lang="el-GR" b="1" u="sng" dirty="0" smtClean="0"/>
          </a:p>
          <a:p>
            <a:pPr marL="68580" indent="0">
              <a:buNone/>
            </a:pPr>
            <a:endParaRPr lang="el-GR" b="1" u="sng" dirty="0" smtClean="0"/>
          </a:p>
          <a:p>
            <a:r>
              <a:rPr lang="el-GR" u="sng" dirty="0" smtClean="0"/>
              <a:t>Ο </a:t>
            </a:r>
            <a:r>
              <a:rPr lang="el-GR" u="sng" dirty="0" err="1"/>
              <a:t>Chris</a:t>
            </a:r>
            <a:r>
              <a:rPr lang="el-GR" u="sng" dirty="0"/>
              <a:t> </a:t>
            </a:r>
            <a:r>
              <a:rPr lang="el-GR" u="sng" dirty="0" err="1"/>
              <a:t>Lane</a:t>
            </a:r>
            <a:r>
              <a:rPr lang="el-GR" u="sng" dirty="0"/>
              <a:t>, μάνατζερ της απογευματινής βάρδιας σε ένα </a:t>
            </a:r>
            <a:r>
              <a:rPr lang="el-GR" u="sng" dirty="0" err="1"/>
              <a:t>φαστ</a:t>
            </a:r>
            <a:r>
              <a:rPr lang="el-GR" u="sng" dirty="0"/>
              <a:t>-</a:t>
            </a:r>
            <a:r>
              <a:rPr lang="el-GR" u="sng" dirty="0" err="1"/>
              <a:t>φουντ</a:t>
            </a:r>
            <a:r>
              <a:rPr lang="el-GR" u="sng" dirty="0"/>
              <a:t>, αποτελεί </a:t>
            </a:r>
            <a:r>
              <a:rPr lang="el-GR" b="1" u="sng" dirty="0"/>
              <a:t>ένα παράδειγμα του αυταρχικού τρόπου προσέγγισης των υπαλλήλων</a:t>
            </a:r>
            <a:r>
              <a:rPr lang="el-GR" u="sng" dirty="0"/>
              <a:t>, </a:t>
            </a:r>
            <a:r>
              <a:rPr lang="el-GR" dirty="0"/>
              <a:t>καθώς περιγράφει τη συμπεριφορά των μαθητών κολεγίου που εργάζονται με μερική απασχόληση στο </a:t>
            </a:r>
            <a:r>
              <a:rPr lang="el-GR" dirty="0" err="1"/>
              <a:t>φαστ</a:t>
            </a:r>
            <a:r>
              <a:rPr lang="el-GR" dirty="0"/>
              <a:t>-</a:t>
            </a:r>
            <a:r>
              <a:rPr lang="el-GR" dirty="0" err="1"/>
              <a:t>φουντ</a:t>
            </a:r>
            <a:r>
              <a:rPr lang="el-GR" dirty="0"/>
              <a:t>. </a:t>
            </a:r>
            <a:endParaRPr lang="el-GR" dirty="0" smtClean="0"/>
          </a:p>
          <a:p>
            <a:pPr marL="68580" indent="0">
              <a:buNone/>
            </a:pPr>
            <a:endParaRPr lang="el-GR" dirty="0"/>
          </a:p>
          <a:p>
            <a:r>
              <a:rPr lang="el-GR" i="1" dirty="0"/>
              <a:t>"Αυτά τα παιδιά </a:t>
            </a:r>
            <a:r>
              <a:rPr lang="el-GR" b="1" i="1" u="sng" dirty="0"/>
              <a:t>είναι φυγόπονα </a:t>
            </a:r>
            <a:r>
              <a:rPr lang="el-GR" i="1" dirty="0"/>
              <a:t>και σκοπεύουν να κάνουν μόνο τις απολύτως απαραίτητες προσπάθειες. </a:t>
            </a:r>
            <a:r>
              <a:rPr lang="el-GR" b="1" i="1" u="sng" dirty="0"/>
              <a:t>Συχνά αργούν να έρθουν στη δουλειά και σχεδόν πάντα παρατείνουν τη διάρκεια των διαλειμμάτων τους </a:t>
            </a:r>
            <a:r>
              <a:rPr lang="el-GR" i="1" dirty="0"/>
              <a:t>καθυστερώντας να επιστρέψουν στην εργασία τους. Στην πραγματικότητα, είναι εδώ μόνο για την επιταγή της πληρωμής τους." </a:t>
            </a:r>
            <a:endParaRPr lang="el-GR" dirty="0"/>
          </a:p>
          <a:p>
            <a:pPr marL="525780" indent="-457200">
              <a:buAutoNum type="arabicPeriod"/>
            </a:pPr>
            <a:endParaRPr lang="el-GR" b="1" u="sng" dirty="0" smtClean="0"/>
          </a:p>
          <a:p>
            <a:pPr marL="525780" indent="-457200">
              <a:buAutoNum type="arabicPeriod"/>
            </a:pPr>
            <a:endParaRPr lang="el-GR" b="1" u="sng" dirty="0" smtClean="0"/>
          </a:p>
          <a:p>
            <a:endParaRPr lang="en-US" dirty="0"/>
          </a:p>
          <a:p>
            <a:endParaRPr lang="en-US" dirty="0"/>
          </a:p>
          <a:p>
            <a:endParaRPr lang="el-GR" b="1" dirty="0" smtClean="0"/>
          </a:p>
        </p:txBody>
      </p:sp>
      <p:sp>
        <p:nvSpPr>
          <p:cNvPr id="4" name="Date Placeholder 3"/>
          <p:cNvSpPr>
            <a:spLocks noGrp="1"/>
          </p:cNvSpPr>
          <p:nvPr>
            <p:ph type="dt" sz="half" idx="10"/>
          </p:nvPr>
        </p:nvSpPr>
        <p:spPr/>
        <p:txBody>
          <a:bodyPr/>
          <a:lstStyle/>
          <a:p>
            <a:fld id="{00D048C6-0A96-4BBE-B02D-E600EEE3DD41}" type="datetime1">
              <a:rPr lang="el-GR" smtClean="0"/>
              <a:t>5/11/2012</a:t>
            </a:fld>
            <a:endParaRPr lang="el-GR"/>
          </a:p>
        </p:txBody>
      </p:sp>
      <p:sp>
        <p:nvSpPr>
          <p:cNvPr id="5" name="Slide Number Placeholder 4"/>
          <p:cNvSpPr>
            <a:spLocks noGrp="1"/>
          </p:cNvSpPr>
          <p:nvPr>
            <p:ph type="sldNum" sz="quarter" idx="12"/>
          </p:nvPr>
        </p:nvSpPr>
        <p:spPr/>
        <p:txBody>
          <a:bodyPr/>
          <a:lstStyle/>
          <a:p>
            <a:fld id="{E5B00922-6550-4DFB-9502-F7C4841AFA2B}" type="slidenum">
              <a:rPr lang="el-GR" smtClean="0"/>
              <a:t>9</a:t>
            </a:fld>
            <a:endParaRPr lang="el-GR"/>
          </a:p>
        </p:txBody>
      </p:sp>
    </p:spTree>
    <p:extLst>
      <p:ext uri="{BB962C8B-B14F-4D97-AF65-F5344CB8AC3E}">
        <p14:creationId xmlns:p14="http://schemas.microsoft.com/office/powerpoint/2010/main" val="2459096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1354</TotalTime>
  <Words>2817</Words>
  <Application>Microsoft Office PowerPoint</Application>
  <PresentationFormat>On-screen Show (4:3)</PresentationFormat>
  <Paragraphs>292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Austin</vt:lpstr>
      <vt:lpstr>    ΟΙ ΑΝΘΡΩΠΙΝΕΣ ΣΧΕΣΕΙΣ ΩΣ ΠΕΔΙΟ ΜΕΛΕΤΗΣ  </vt:lpstr>
      <vt:lpstr>Εργασιακή Ικανοποίηση </vt:lpstr>
      <vt:lpstr>Εργασιακή Ικανοποίηση </vt:lpstr>
      <vt:lpstr>Εργασιακή Ικανοποίηση </vt:lpstr>
      <vt:lpstr>Εργασιακή Ικανοποίηση </vt:lpstr>
      <vt:lpstr>Εργασιακή Ικανοποίηση </vt:lpstr>
      <vt:lpstr>Εργασιακή Ικανοποίηση </vt:lpstr>
      <vt:lpstr>Η Στάση των Εργαζομένων </vt:lpstr>
      <vt:lpstr>Η Στάση των Εργαζομένων </vt:lpstr>
      <vt:lpstr>Η Στάση των Εργαζομένων </vt:lpstr>
      <vt:lpstr>Θεωρία Υ.  </vt:lpstr>
      <vt:lpstr>Θεωρία Υ.  </vt:lpstr>
      <vt:lpstr>Θεωρία Υ.  </vt:lpstr>
      <vt:lpstr>Θεωρία Υ.  </vt:lpstr>
      <vt:lpstr>Θεωρία Z.  </vt:lpstr>
      <vt:lpstr>Θεωρία Z.  </vt:lpstr>
      <vt:lpstr>Θεωρία Z.  </vt:lpstr>
      <vt:lpstr>Ηθικό </vt:lpstr>
      <vt:lpstr>Διοίκηση με στόχους</vt:lpstr>
      <vt:lpstr>Διοίκηση με στόχους</vt:lpstr>
      <vt:lpstr>Διοίκηση με στόχους</vt:lpstr>
      <vt:lpstr>Διοίκηση με στόχους</vt:lpstr>
      <vt:lpstr>Διοίκηση με στόχους</vt:lpstr>
      <vt:lpstr>Διοίκηση με στόχους</vt:lpstr>
      <vt:lpstr>Εμπλουτισμός Εργασίας.</vt:lpstr>
      <vt:lpstr>Η από κοινού εκτέλεση εργασίας.</vt:lpstr>
      <vt:lpstr>Κύκλοι ποιότητας.</vt:lpstr>
      <vt:lpstr>Κύκλοι ποιότητας.</vt:lpstr>
      <vt:lpstr>Δέσμευση για Απόλυτη Ποιότητα.</vt:lpstr>
      <vt:lpstr>Δέσμευση για Απόλυτη Ποιότητα.</vt:lpstr>
      <vt:lpstr>Συνεργασία</vt:lpstr>
      <vt:lpstr>Συνεργασία</vt:lpstr>
      <vt:lpstr>Ποιότητα της εργασιακής ζωής.</vt:lpstr>
      <vt:lpstr>Ποιότητα της εργασιακής ζωής.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Δεοντολογία Επαγγέλματος</dc:title>
  <dc:creator>chlavran</dc:creator>
  <cp:lastModifiedBy>chlavran</cp:lastModifiedBy>
  <cp:revision>77</cp:revision>
  <dcterms:created xsi:type="dcterms:W3CDTF">2012-09-30T07:45:10Z</dcterms:created>
  <dcterms:modified xsi:type="dcterms:W3CDTF">2012-11-05T08:16:33Z</dcterms:modified>
</cp:coreProperties>
</file>