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88" r:id="rId2"/>
    <p:sldId id="319" r:id="rId3"/>
    <p:sldId id="356" r:id="rId4"/>
    <p:sldId id="388" r:id="rId5"/>
    <p:sldId id="358" r:id="rId6"/>
    <p:sldId id="357" r:id="rId7"/>
    <p:sldId id="359"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6" r:id="rId25"/>
    <p:sldId id="377" r:id="rId26"/>
    <p:sldId id="378" r:id="rId27"/>
    <p:sldId id="379" r:id="rId28"/>
    <p:sldId id="380" r:id="rId29"/>
    <p:sldId id="381" r:id="rId30"/>
    <p:sldId id="382" r:id="rId31"/>
    <p:sldId id="383" r:id="rId32"/>
    <p:sldId id="384" r:id="rId33"/>
    <p:sldId id="385" r:id="rId34"/>
    <p:sldId id="386" r:id="rId35"/>
    <p:sldId id="387"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11/11/2012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11/11/2012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11/11/2012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11/11/2012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11/11/2012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11/11/2012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11/11/2012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11/11/2012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11/11/2012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11/11/2012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11/11/2012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11/11/2012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44008" y="2564904"/>
            <a:ext cx="3600400" cy="1224136"/>
          </a:xfrm>
        </p:spPr>
        <p:txBody>
          <a:bodyPr>
            <a:noAutofit/>
          </a:bodyPr>
          <a:lstStyle/>
          <a:p>
            <a:pPr algn="ctr"/>
            <a:r>
              <a:rPr lang="el-GR" sz="2400" b="1" dirty="0" smtClean="0"/>
              <a:t>ΚΑΤΑΝΟΗΣΗ </a:t>
            </a:r>
            <a:r>
              <a:rPr lang="el-GR" sz="2400" b="1" dirty="0"/>
              <a:t>ΤΗΣ ΑΝΘΡΩΠΙΝΗΣ ΣΥΜΠΕΡΙΦΟΡΑΣ </a:t>
            </a:r>
            <a:endParaRPr lang="el-GR" sz="2800" dirty="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
        <p:nvSpPr>
          <p:cNvPr id="7" name="Subtitle 6"/>
          <p:cNvSpPr>
            <a:spLocks noGrp="1"/>
          </p:cNvSpPr>
          <p:nvPr>
            <p:ph type="subTitle" idx="1"/>
          </p:nvPr>
        </p:nvSpPr>
        <p:spPr/>
        <p:txBody>
          <a:bodyPr/>
          <a:lstStyle/>
          <a:p>
            <a:endParaRPr lang="el-GR"/>
          </a:p>
        </p:txBody>
      </p:sp>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pPr algn="ctr"/>
            <a:r>
              <a:rPr lang="el-GR" sz="3200" dirty="0"/>
              <a:t/>
            </a:r>
            <a:br>
              <a:rPr lang="el-GR" sz="3200" dirty="0"/>
            </a:br>
            <a:r>
              <a:rPr lang="el-GR" sz="2800" b="1" i="1" dirty="0"/>
              <a:t>Ήθη, Έθιμα και </a:t>
            </a:r>
            <a:r>
              <a:rPr lang="el-GR" sz="2800" b="1" i="1" dirty="0" smtClean="0"/>
              <a:t>Παραδόσεις:</a:t>
            </a:r>
            <a:br>
              <a:rPr lang="el-GR" sz="2800" b="1" i="1" dirty="0" smtClean="0"/>
            </a:br>
            <a:r>
              <a:rPr lang="el-GR" sz="2800" b="1" i="1" dirty="0" smtClean="0"/>
              <a:t>Παρατηρώντας </a:t>
            </a:r>
            <a:r>
              <a:rPr lang="el-GR" sz="2800" b="1" i="1" dirty="0"/>
              <a:t>την Παγκόσμια Διαφορά</a:t>
            </a:r>
            <a:endParaRPr lang="en-US" sz="3100" dirty="0"/>
          </a:p>
        </p:txBody>
      </p:sp>
      <p:sp>
        <p:nvSpPr>
          <p:cNvPr id="3" name="Content Placeholder 2"/>
          <p:cNvSpPr>
            <a:spLocks noGrp="1"/>
          </p:cNvSpPr>
          <p:nvPr>
            <p:ph idx="1"/>
          </p:nvPr>
        </p:nvSpPr>
        <p:spPr>
          <a:xfrm>
            <a:off x="1043492" y="1916832"/>
            <a:ext cx="6777317" cy="4176464"/>
          </a:xfrm>
        </p:spPr>
        <p:txBody>
          <a:bodyPr>
            <a:noAutofit/>
          </a:bodyPr>
          <a:lstStyle/>
          <a:p>
            <a:pPr marL="68580" indent="0" algn="just">
              <a:buNone/>
            </a:pPr>
            <a:r>
              <a:rPr lang="el-GR" sz="1100" b="1" i="1" u="sng" dirty="0" smtClean="0"/>
              <a:t>Αταίριαστοι </a:t>
            </a:r>
            <a:r>
              <a:rPr lang="el-GR" sz="1100" b="1" i="1" u="sng" dirty="0"/>
              <a:t>και Στιγμές Αμηχανίας </a:t>
            </a:r>
            <a:endParaRPr lang="el-GR" sz="1100" b="1" i="1" u="sng" dirty="0" smtClean="0"/>
          </a:p>
          <a:p>
            <a:pPr marL="68580" indent="0" algn="just">
              <a:buNone/>
            </a:pPr>
            <a:endParaRPr lang="el-GR" sz="1100" b="1" i="1" u="sng" dirty="0" smtClean="0"/>
          </a:p>
          <a:p>
            <a:pPr algn="just"/>
            <a:r>
              <a:rPr lang="el-GR" sz="1200" i="1" dirty="0"/>
              <a:t>Ενώ </a:t>
            </a:r>
            <a:r>
              <a:rPr lang="el-GR" sz="1200" b="1" i="1" u="sng" dirty="0"/>
              <a:t>άνθρωποι που κατοικούν σε διαφορετικές χώρες μπορεί, με αυτόν τον τρόπο, να είναι αταίριαστοι, </a:t>
            </a:r>
            <a:r>
              <a:rPr lang="el-GR" sz="1200" b="1" i="1" u="sng" dirty="0">
                <a:solidFill>
                  <a:srgbClr val="7030A0"/>
                </a:solidFill>
              </a:rPr>
              <a:t>καμία χώρα δεν μπορεί να απομονωθεί από τον υπόλοιπο κόσμο. </a:t>
            </a:r>
          </a:p>
          <a:p>
            <a:pPr marL="68580" indent="0" algn="just">
              <a:buNone/>
            </a:pPr>
            <a:endParaRPr lang="el-GR" sz="1200" u="sng" dirty="0"/>
          </a:p>
          <a:p>
            <a:pPr algn="just"/>
            <a:r>
              <a:rPr lang="el-GR" sz="1200" b="1" i="1" u="sng" dirty="0" smtClean="0"/>
              <a:t>Η </a:t>
            </a:r>
            <a:r>
              <a:rPr lang="el-GR" sz="1200" b="1" i="1" u="sng" dirty="0"/>
              <a:t>μελλοντική οικονομική άνθηση και ανάπτυξη κάθε χώρας είναι άμεσα συνδεδεμένη με την οικονομική άνθηση και ανάπτυξη του υπόλοιπου κόσμου. </a:t>
            </a:r>
            <a:endParaRPr lang="el-GR" sz="1200" b="1" i="1" u="sng" dirty="0" smtClean="0"/>
          </a:p>
          <a:p>
            <a:pPr algn="just"/>
            <a:endParaRPr lang="el-GR" sz="1100" i="1" dirty="0" smtClean="0"/>
          </a:p>
          <a:p>
            <a:pPr algn="just"/>
            <a:r>
              <a:rPr lang="el-GR" sz="1050" i="1" dirty="0" smtClean="0"/>
              <a:t>Περίπου </a:t>
            </a:r>
            <a:r>
              <a:rPr lang="el-GR" sz="1050" i="1" dirty="0"/>
              <a:t>20 τοις εκατό του συνολικού κεφαλαίου που είναι </a:t>
            </a:r>
            <a:r>
              <a:rPr lang="el-GR" sz="1050" i="1" dirty="0" err="1"/>
              <a:t>επενδεδυμένο</a:t>
            </a:r>
            <a:r>
              <a:rPr lang="el-GR" sz="1050" i="1" dirty="0"/>
              <a:t> στις βιομηχανίες των Ηνωμένων Πολιτειών έχει επενδυθεί σε εγκαταστάσεις εκτός των Ηνωμένων Πολιτειών. </a:t>
            </a:r>
            <a:endParaRPr lang="el-GR" sz="1050" i="1" dirty="0" smtClean="0"/>
          </a:p>
          <a:p>
            <a:pPr algn="just"/>
            <a:endParaRPr lang="el-GR" sz="1050" i="1" dirty="0" smtClean="0"/>
          </a:p>
          <a:p>
            <a:pPr algn="just"/>
            <a:r>
              <a:rPr lang="el-GR" sz="1050" i="1" dirty="0" smtClean="0"/>
              <a:t>Επιπλέον</a:t>
            </a:r>
            <a:r>
              <a:rPr lang="el-GR" sz="1050" i="1" dirty="0"/>
              <a:t>, μεγάλες εμπορικές τράπεζες και χρηματιστηριακοί οίκοι (εταιρείες που πουλούν μετοχές και ομολογίες) εξασφαλίζουν μια παρόμοια αναλογία της συνολικής τους δουλειάς μέσω ξένου συναλλάγματος. </a:t>
            </a:r>
            <a:endParaRPr lang="el-GR" sz="1050" i="1" dirty="0" smtClean="0"/>
          </a:p>
          <a:p>
            <a:pPr algn="just"/>
            <a:endParaRPr lang="el-GR" sz="1050" i="1" dirty="0" smtClean="0"/>
          </a:p>
          <a:p>
            <a:pPr algn="just"/>
            <a:r>
              <a:rPr lang="el-GR" sz="1050" i="1" dirty="0" smtClean="0"/>
              <a:t>Η </a:t>
            </a:r>
            <a:r>
              <a:rPr lang="el-GR" sz="1050" i="1" dirty="0" err="1"/>
              <a:t>Caterpillar</a:t>
            </a:r>
            <a:r>
              <a:rPr lang="el-GR" sz="1050" i="1" dirty="0"/>
              <a:t>, που έχει τη βάση της στην </a:t>
            </a:r>
            <a:r>
              <a:rPr lang="el-GR" sz="1050" i="1" dirty="0" err="1"/>
              <a:t>Peoria</a:t>
            </a:r>
            <a:r>
              <a:rPr lang="el-GR" sz="1050" i="1" dirty="0"/>
              <a:t>, στο </a:t>
            </a:r>
            <a:r>
              <a:rPr lang="el-GR" sz="1050" i="1" dirty="0" err="1"/>
              <a:t>Illinois</a:t>
            </a:r>
            <a:r>
              <a:rPr lang="el-GR" sz="1050" i="1" dirty="0"/>
              <a:t>, πουλάει περισσότερα από τα μισά της τρακτέρ και βαριά μηχανήματα σε αγοραστές εκτός των Ηνωμένων Πολιτειών. Το 58 τοις εκατό των συμβολαίων που αναλαμβάνει η </a:t>
            </a:r>
            <a:r>
              <a:rPr lang="el-GR" sz="1050" i="1" dirty="0" err="1"/>
              <a:t>Boeing</a:t>
            </a:r>
            <a:r>
              <a:rPr lang="el-GR" sz="1050" i="1" dirty="0"/>
              <a:t>, μία κατασκευαστική εταιρεία αεροπλάνων, προέρχεται από άλλες χώρες. Πολλά από τα προϊόντα που απολαμβάνουν οι άνθρωποι στις Ηνωμένες Πολιτείες, προέρχονται από χώρες εκτός των Ηνωμένων Πολιτειών -τηλεοράσεις, συστήματα CD, κάμερες, ηλεκτρονικοί υπολογιστές και πολλά άλλα. </a:t>
            </a:r>
            <a:endParaRPr lang="en-US" sz="1050" b="1" u="sng" dirty="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spTree>
    <p:extLst>
      <p:ext uri="{BB962C8B-B14F-4D97-AF65-F5344CB8AC3E}">
        <p14:creationId xmlns:p14="http://schemas.microsoft.com/office/powerpoint/2010/main" val="1777204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pPr algn="ctr"/>
            <a:r>
              <a:rPr lang="el-GR" sz="3200" dirty="0"/>
              <a:t/>
            </a:r>
            <a:br>
              <a:rPr lang="el-GR" sz="3200" dirty="0"/>
            </a:br>
            <a:r>
              <a:rPr lang="el-GR" sz="2800" b="1" i="1" dirty="0"/>
              <a:t>Ήθη, Έθιμα και </a:t>
            </a:r>
            <a:r>
              <a:rPr lang="el-GR" sz="2800" b="1" i="1" dirty="0" smtClean="0"/>
              <a:t>Παραδόσεις:</a:t>
            </a:r>
            <a:br>
              <a:rPr lang="el-GR" sz="2800" b="1" i="1" dirty="0" smtClean="0"/>
            </a:br>
            <a:r>
              <a:rPr lang="el-GR" sz="2800" b="1" i="1" dirty="0" smtClean="0"/>
              <a:t>Παρατηρώντας </a:t>
            </a:r>
            <a:r>
              <a:rPr lang="el-GR" sz="2800" b="1" i="1" dirty="0"/>
              <a:t>την Παγκόσμια Διαφορά</a:t>
            </a:r>
            <a:endParaRPr lang="en-US" sz="3100" dirty="0"/>
          </a:p>
        </p:txBody>
      </p:sp>
      <p:sp>
        <p:nvSpPr>
          <p:cNvPr id="3" name="Content Placeholder 2"/>
          <p:cNvSpPr>
            <a:spLocks noGrp="1"/>
          </p:cNvSpPr>
          <p:nvPr>
            <p:ph idx="1"/>
          </p:nvPr>
        </p:nvSpPr>
        <p:spPr>
          <a:xfrm>
            <a:off x="1043492" y="1988840"/>
            <a:ext cx="6777317" cy="4104456"/>
          </a:xfrm>
        </p:spPr>
        <p:txBody>
          <a:bodyPr>
            <a:noAutofit/>
          </a:bodyPr>
          <a:lstStyle/>
          <a:p>
            <a:pPr marL="68580" indent="0" algn="just">
              <a:buNone/>
            </a:pPr>
            <a:r>
              <a:rPr lang="el-GR" sz="1800" b="1" i="1" u="sng" dirty="0" smtClean="0"/>
              <a:t>Αταίριαστοι </a:t>
            </a:r>
            <a:r>
              <a:rPr lang="el-GR" sz="1800" b="1" i="1" u="sng" dirty="0"/>
              <a:t>και Στιγμές Αμηχανίας </a:t>
            </a:r>
            <a:endParaRPr lang="el-GR" sz="1800" b="1" i="1" u="sng" dirty="0" smtClean="0"/>
          </a:p>
          <a:p>
            <a:pPr marL="68580" indent="0" algn="just">
              <a:buNone/>
            </a:pPr>
            <a:endParaRPr lang="el-GR" sz="1100" b="1" i="1" u="sng" dirty="0" smtClean="0"/>
          </a:p>
          <a:p>
            <a:pPr algn="just"/>
            <a:r>
              <a:rPr lang="el-GR" sz="1200" i="1" dirty="0"/>
              <a:t>Καθώς </a:t>
            </a:r>
            <a:r>
              <a:rPr lang="el-GR" sz="1200" b="1" i="1" dirty="0"/>
              <a:t>οι Αμερικάνοι εργαζόμενοι και οι εργαζόμενοι από άλλες χώρες συνεργάζονται, μπορεί να μοιάζουν με 'Το Παράξενο Ζευγάρι". </a:t>
            </a:r>
            <a:endParaRPr lang="el-GR" sz="1200" b="1" i="1" dirty="0" smtClean="0"/>
          </a:p>
          <a:p>
            <a:pPr algn="just"/>
            <a:endParaRPr lang="el-GR" sz="1200" i="1" dirty="0" smtClean="0"/>
          </a:p>
          <a:p>
            <a:pPr algn="just"/>
            <a:r>
              <a:rPr lang="el-GR" sz="1200" i="1" dirty="0" smtClean="0"/>
              <a:t>Οι </a:t>
            </a:r>
            <a:r>
              <a:rPr lang="el-GR" sz="1200" i="1" dirty="0"/>
              <a:t>διάφορες χώρες υιοθετούν πολύ διαφορετικούς τρόπους διεύθυνσης των επιχειρήσεων τους και, κατά το μεγαλύτερο μέρος, αυτές </a:t>
            </a:r>
            <a:r>
              <a:rPr lang="el-GR" sz="1200" b="1" i="1" u="sng" dirty="0"/>
              <a:t>οι διαφορές μπορούν να αποδοθούν στις διαφορετικές κουλτούρες των ανθρώπων που διαμένουν σε διαφορετικές χώρες. </a:t>
            </a:r>
            <a:endParaRPr lang="el-GR" sz="1200" b="1" i="1" u="sng" dirty="0" smtClean="0"/>
          </a:p>
          <a:p>
            <a:pPr algn="just"/>
            <a:endParaRPr lang="el-GR" sz="1200" i="1" dirty="0" smtClean="0"/>
          </a:p>
          <a:p>
            <a:pPr algn="just"/>
            <a:r>
              <a:rPr lang="el-GR" sz="1200" i="1" dirty="0" smtClean="0"/>
              <a:t>Πριν </a:t>
            </a:r>
            <a:r>
              <a:rPr lang="el-GR" sz="1200" i="1" dirty="0"/>
              <a:t>από μερικά χρόνια, σ’ ένα βιβλίο με τον τίτλο </a:t>
            </a:r>
            <a:r>
              <a:rPr lang="el-GR" sz="1200" i="1" dirty="0" err="1"/>
              <a:t>The</a:t>
            </a:r>
            <a:r>
              <a:rPr lang="el-GR" sz="1200" i="1" dirty="0"/>
              <a:t> </a:t>
            </a:r>
            <a:r>
              <a:rPr lang="el-GR" sz="1200" i="1" dirty="0" err="1"/>
              <a:t>Ugly</a:t>
            </a:r>
            <a:r>
              <a:rPr lang="el-GR" sz="1200" i="1" dirty="0"/>
              <a:t> </a:t>
            </a:r>
            <a:r>
              <a:rPr lang="el-GR" sz="1200" i="1" dirty="0" err="1"/>
              <a:t>American</a:t>
            </a:r>
            <a:r>
              <a:rPr lang="el-GR" sz="1200" i="1" dirty="0"/>
              <a:t> αποδοκιμάζονταν έντονα οι Αμερικάνοι για τη στάση τους "Άφησε τους να το κάνουν με το δικό μας τρόπο ή καθόλου." </a:t>
            </a:r>
            <a:endParaRPr lang="el-GR" sz="1200" i="1" dirty="0" smtClean="0"/>
          </a:p>
          <a:p>
            <a:pPr algn="just"/>
            <a:endParaRPr lang="el-GR" sz="1200" i="1" dirty="0" smtClean="0"/>
          </a:p>
          <a:p>
            <a:pPr algn="just"/>
            <a:r>
              <a:rPr lang="el-GR" sz="1200" b="1" i="1" u="sng" dirty="0" smtClean="0">
                <a:solidFill>
                  <a:srgbClr val="0070C0"/>
                </a:solidFill>
              </a:rPr>
              <a:t>Ο </a:t>
            </a:r>
            <a:r>
              <a:rPr lang="el-GR" sz="1200" b="1" i="1" u="sng" dirty="0">
                <a:solidFill>
                  <a:srgbClr val="0070C0"/>
                </a:solidFill>
              </a:rPr>
              <a:t>εθνοκεντρισμός, </a:t>
            </a:r>
            <a:r>
              <a:rPr lang="el-GR" sz="1200" b="1" i="1" u="sng" dirty="0">
                <a:solidFill>
                  <a:srgbClr val="7030A0"/>
                </a:solidFill>
              </a:rPr>
              <a:t>η πεποίθηση που έχει κάποιος ότι η δική του ομάδα είναι ανώτερη, εμποδίζει την επικοινωνία, την κατανόηση και τη συνεργασία μεταξύ των ατόμων που συμμετέχουν σε διεθνείς επιχειρήσεις. </a:t>
            </a:r>
            <a:endParaRPr lang="en-US" sz="105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11</a:t>
            </a:fld>
            <a:endParaRPr lang="el-GR"/>
          </a:p>
        </p:txBody>
      </p:sp>
    </p:spTree>
    <p:extLst>
      <p:ext uri="{BB962C8B-B14F-4D97-AF65-F5344CB8AC3E}">
        <p14:creationId xmlns:p14="http://schemas.microsoft.com/office/powerpoint/2010/main" val="2609518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pPr algn="ctr"/>
            <a:r>
              <a:rPr lang="el-GR" sz="3200" dirty="0"/>
              <a:t/>
            </a:r>
            <a:br>
              <a:rPr lang="el-GR" sz="3200" dirty="0"/>
            </a:br>
            <a:r>
              <a:rPr lang="el-GR" sz="2800" b="1" i="1" dirty="0"/>
              <a:t>Ήθη, Έθιμα και </a:t>
            </a:r>
            <a:r>
              <a:rPr lang="el-GR" sz="2800" b="1" i="1" dirty="0" smtClean="0"/>
              <a:t>Παραδόσεις:</a:t>
            </a:r>
            <a:br>
              <a:rPr lang="el-GR" sz="2800" b="1" i="1" dirty="0" smtClean="0"/>
            </a:br>
            <a:r>
              <a:rPr lang="el-GR" sz="2800" b="1" i="1" dirty="0" smtClean="0"/>
              <a:t>Παρατηρώντας </a:t>
            </a:r>
            <a:r>
              <a:rPr lang="el-GR" sz="2800" b="1" i="1" dirty="0"/>
              <a:t>την Παγκόσμια Διαφορά</a:t>
            </a:r>
            <a:endParaRPr lang="en-US" sz="3100" dirty="0"/>
          </a:p>
        </p:txBody>
      </p:sp>
      <p:sp>
        <p:nvSpPr>
          <p:cNvPr id="3" name="Content Placeholder 2"/>
          <p:cNvSpPr>
            <a:spLocks noGrp="1"/>
          </p:cNvSpPr>
          <p:nvPr>
            <p:ph idx="1"/>
          </p:nvPr>
        </p:nvSpPr>
        <p:spPr>
          <a:xfrm>
            <a:off x="1043492" y="2060848"/>
            <a:ext cx="6777317" cy="4032448"/>
          </a:xfrm>
        </p:spPr>
        <p:txBody>
          <a:bodyPr>
            <a:noAutofit/>
          </a:bodyPr>
          <a:lstStyle/>
          <a:p>
            <a:pPr marL="68580" indent="0" algn="just">
              <a:buNone/>
            </a:pPr>
            <a:r>
              <a:rPr lang="el-GR" sz="1800" b="1" i="1" u="sng" dirty="0" smtClean="0"/>
              <a:t>Αταίριαστοι </a:t>
            </a:r>
            <a:r>
              <a:rPr lang="el-GR" sz="1800" b="1" i="1" u="sng" dirty="0"/>
              <a:t>και Στιγμές Αμηχανίας </a:t>
            </a:r>
            <a:endParaRPr lang="el-GR" sz="1800" b="1" i="1" u="sng" dirty="0" smtClean="0"/>
          </a:p>
          <a:p>
            <a:pPr marL="68580" indent="0" algn="just">
              <a:buNone/>
            </a:pPr>
            <a:endParaRPr lang="el-GR" sz="1100" b="1" i="1" u="sng" dirty="0" smtClean="0"/>
          </a:p>
          <a:p>
            <a:pPr algn="just"/>
            <a:r>
              <a:rPr lang="el-GR" sz="1600" b="1" i="1" dirty="0"/>
              <a:t>Οι στιγμές αμηχανίας που προκαλούνται από τις διαφορές στην κουλτούρα μπορούν να διευθετηθούν, χωρίς να χαθεί ο αλληλοσεβασμός, αν τα άτομα γνωρίζουν αυτές τις διαφορές. </a:t>
            </a:r>
            <a:endParaRPr lang="el-GR" sz="1600" b="1" i="1" dirty="0" smtClean="0"/>
          </a:p>
          <a:p>
            <a:pPr algn="just"/>
            <a:endParaRPr lang="el-GR" sz="1600" b="1" i="1" dirty="0" smtClean="0"/>
          </a:p>
          <a:p>
            <a:pPr algn="just"/>
            <a:r>
              <a:rPr lang="el-GR" sz="1600" b="1" i="1" dirty="0" smtClean="0"/>
              <a:t>Ο </a:t>
            </a:r>
            <a:r>
              <a:rPr lang="el-GR" sz="1600" b="1" i="1" dirty="0" err="1"/>
              <a:t>Kenneth</a:t>
            </a:r>
            <a:r>
              <a:rPr lang="el-GR" sz="1600" b="1" i="1" dirty="0"/>
              <a:t> </a:t>
            </a:r>
            <a:r>
              <a:rPr lang="el-GR" sz="1600" b="1" i="1" dirty="0" err="1"/>
              <a:t>Malito</a:t>
            </a:r>
            <a:r>
              <a:rPr lang="el-GR" sz="1600" b="1" i="1" dirty="0"/>
              <a:t> </a:t>
            </a:r>
            <a:r>
              <a:rPr lang="el-GR" sz="1600" i="1" dirty="0"/>
              <a:t>ήταν ένας ιδιώτης επενδυτής ακινήτων που είχε πολλούς Ιάπωνες πελάτες. Σε ένα ταξίδι στην Ιαπωνία, </a:t>
            </a:r>
            <a:r>
              <a:rPr lang="el-GR" sz="1600" b="1" i="1" dirty="0"/>
              <a:t>ένας από τους πελάτες του παρέθεσε προς τιμήν του ένα πλουσιοπάροχο επίσημο γεύμα. </a:t>
            </a:r>
            <a:endParaRPr lang="el-GR" sz="1600" b="1" i="1" dirty="0" smtClean="0"/>
          </a:p>
          <a:p>
            <a:pPr marL="68580" indent="0" algn="just">
              <a:buNone/>
            </a:pPr>
            <a:endParaRPr lang="el-GR" sz="1600" i="1" dirty="0" smtClean="0"/>
          </a:p>
          <a:p>
            <a:pPr algn="just"/>
            <a:r>
              <a:rPr lang="el-GR" sz="1600" i="1" dirty="0" smtClean="0"/>
              <a:t>Ο </a:t>
            </a:r>
            <a:r>
              <a:rPr lang="el-GR" sz="1600" i="1" dirty="0" err="1"/>
              <a:t>Malito</a:t>
            </a:r>
            <a:r>
              <a:rPr lang="el-GR" sz="1600" i="1" dirty="0"/>
              <a:t> το </a:t>
            </a:r>
            <a:r>
              <a:rPr lang="el-GR" sz="1600" b="1" i="1" dirty="0"/>
              <a:t>ανταπέδωσε οργανώνοντας ένα μεγαλύτερο και ακριβότερο πάρτι για τον πελάτη του. </a:t>
            </a:r>
            <a:endParaRPr lang="el-GR" sz="1600" b="1" i="1"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12</a:t>
            </a:fld>
            <a:endParaRPr lang="el-GR"/>
          </a:p>
        </p:txBody>
      </p:sp>
    </p:spTree>
    <p:extLst>
      <p:ext uri="{BB962C8B-B14F-4D97-AF65-F5344CB8AC3E}">
        <p14:creationId xmlns:p14="http://schemas.microsoft.com/office/powerpoint/2010/main" val="2101877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pPr algn="ctr"/>
            <a:r>
              <a:rPr lang="el-GR" sz="3200" dirty="0"/>
              <a:t/>
            </a:r>
            <a:br>
              <a:rPr lang="el-GR" sz="3200" dirty="0"/>
            </a:br>
            <a:r>
              <a:rPr lang="el-GR" sz="2800" b="1" i="1" dirty="0"/>
              <a:t>Ήθη, Έθιμα και </a:t>
            </a:r>
            <a:r>
              <a:rPr lang="el-GR" sz="2800" b="1" i="1" dirty="0" smtClean="0"/>
              <a:t>Παραδόσεις:</a:t>
            </a:r>
            <a:br>
              <a:rPr lang="el-GR" sz="2800" b="1" i="1" dirty="0" smtClean="0"/>
            </a:br>
            <a:r>
              <a:rPr lang="el-GR" sz="2800" b="1" i="1" dirty="0" smtClean="0"/>
              <a:t>Παρατηρώντας </a:t>
            </a:r>
            <a:r>
              <a:rPr lang="el-GR" sz="2800" b="1" i="1" dirty="0"/>
              <a:t>την Παγκόσμια Διαφορά</a:t>
            </a:r>
            <a:endParaRPr lang="en-US" sz="3100" dirty="0"/>
          </a:p>
        </p:txBody>
      </p:sp>
      <p:sp>
        <p:nvSpPr>
          <p:cNvPr id="3" name="Content Placeholder 2"/>
          <p:cNvSpPr>
            <a:spLocks noGrp="1"/>
          </p:cNvSpPr>
          <p:nvPr>
            <p:ph idx="1"/>
          </p:nvPr>
        </p:nvSpPr>
        <p:spPr>
          <a:xfrm>
            <a:off x="1043492" y="1988840"/>
            <a:ext cx="6777317" cy="4104456"/>
          </a:xfrm>
        </p:spPr>
        <p:txBody>
          <a:bodyPr>
            <a:noAutofit/>
          </a:bodyPr>
          <a:lstStyle/>
          <a:p>
            <a:pPr marL="68580" indent="0" algn="just">
              <a:buNone/>
            </a:pPr>
            <a:r>
              <a:rPr lang="el-GR" sz="1800" b="1" i="1" u="sng" dirty="0" smtClean="0"/>
              <a:t>Αταίριαστοι </a:t>
            </a:r>
            <a:r>
              <a:rPr lang="el-GR" sz="1800" b="1" i="1" u="sng" dirty="0"/>
              <a:t>και Στιγμές Αμηχανίας </a:t>
            </a:r>
            <a:endParaRPr lang="el-GR" sz="1800" b="1" i="1" u="sng" dirty="0" smtClean="0"/>
          </a:p>
          <a:p>
            <a:pPr marL="68580" indent="0" algn="just">
              <a:buNone/>
            </a:pPr>
            <a:endParaRPr lang="el-GR" sz="1100" b="1" i="1" u="sng" dirty="0" smtClean="0"/>
          </a:p>
          <a:p>
            <a:pPr algn="just"/>
            <a:r>
              <a:rPr lang="el-GR" sz="1600" i="1" dirty="0" smtClean="0"/>
              <a:t>Όταν </a:t>
            </a:r>
            <a:r>
              <a:rPr lang="el-GR" sz="1600" i="1" dirty="0"/>
              <a:t>τα τηλεφωνήματα του έμειναν αναπάντητα, </a:t>
            </a:r>
            <a:r>
              <a:rPr lang="el-GR" sz="1600" b="1" i="1" dirty="0"/>
              <a:t>ο </a:t>
            </a:r>
            <a:r>
              <a:rPr lang="el-GR" sz="1600" b="1" i="1" dirty="0" err="1"/>
              <a:t>Malito</a:t>
            </a:r>
            <a:r>
              <a:rPr lang="el-GR" sz="1600" b="1" i="1" dirty="0"/>
              <a:t> ανακάλυψε ότι είχε προσβάλει τον πελάτη του </a:t>
            </a:r>
            <a:r>
              <a:rPr lang="el-GR" sz="1600" i="1" dirty="0"/>
              <a:t>με το να τον ξεπεράσει. </a:t>
            </a:r>
            <a:endParaRPr lang="el-GR" sz="1600" i="1" dirty="0" smtClean="0"/>
          </a:p>
          <a:p>
            <a:pPr algn="just"/>
            <a:endParaRPr lang="el-GR" sz="1600" i="1" dirty="0" smtClean="0"/>
          </a:p>
          <a:p>
            <a:pPr algn="just"/>
            <a:r>
              <a:rPr lang="el-GR" sz="1600" i="1" dirty="0" smtClean="0"/>
              <a:t>Μόνο </a:t>
            </a:r>
            <a:r>
              <a:rPr lang="el-GR" sz="1600" i="1" dirty="0"/>
              <a:t>μετά από αρκετούς μήνες ανεπίσημων επισκέψεων στο γραφείο τού πελάτη του, επιδεικνύοντας τη φιλία του και τις ευγενείς του προθέσεις, ο </a:t>
            </a:r>
            <a:r>
              <a:rPr lang="el-GR" sz="1600" i="1" dirty="0" err="1"/>
              <a:t>Malito</a:t>
            </a:r>
            <a:r>
              <a:rPr lang="el-GR" sz="1600" i="1" dirty="0"/>
              <a:t> πράγματι κατάφερε να ξανακερδίσει την εμπιστοσύνη του πελάτη. </a:t>
            </a:r>
            <a:endParaRPr lang="el-GR" sz="1600" i="1" dirty="0" smtClean="0"/>
          </a:p>
          <a:p>
            <a:pPr algn="just"/>
            <a:endParaRPr lang="el-GR" sz="1600" i="1" dirty="0" smtClean="0"/>
          </a:p>
          <a:p>
            <a:pPr algn="just"/>
            <a:r>
              <a:rPr lang="el-GR" sz="1600" b="1" i="1" dirty="0" smtClean="0"/>
              <a:t>Οι </a:t>
            </a:r>
            <a:r>
              <a:rPr lang="el-GR" sz="1600" b="1" i="1" dirty="0"/>
              <a:t>Ιάπωνες χρησιμοποιούν τον όρο </a:t>
            </a:r>
            <a:r>
              <a:rPr lang="el-GR" sz="1600" b="1" i="1" u="sng" dirty="0"/>
              <a:t>"αξιόπιστο πρόσωπο", </a:t>
            </a:r>
            <a:r>
              <a:rPr lang="el-GR" sz="1600" i="1" dirty="0"/>
              <a:t>και μπορεί επίσης να χρησιμοποιηθεί </a:t>
            </a:r>
            <a:r>
              <a:rPr lang="el-GR" sz="1600" i="1" u="sng" dirty="0"/>
              <a:t>ως ένας τρόπος υπενθύμισης σε έναν Ιάπωνα επιχειρηματία μίας εκκρεμούς συμφωνίας, χωρίς να φανεί κάποιος πολύ αγενής ή τολμηρός. </a:t>
            </a:r>
            <a:endParaRPr lang="en-US" sz="16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13</a:t>
            </a:fld>
            <a:endParaRPr lang="el-GR"/>
          </a:p>
        </p:txBody>
      </p:sp>
    </p:spTree>
    <p:extLst>
      <p:ext uri="{BB962C8B-B14F-4D97-AF65-F5344CB8AC3E}">
        <p14:creationId xmlns:p14="http://schemas.microsoft.com/office/powerpoint/2010/main" val="2313959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pPr algn="ctr"/>
            <a:r>
              <a:rPr lang="el-GR" sz="3200" dirty="0"/>
              <a:t/>
            </a:r>
            <a:br>
              <a:rPr lang="el-GR" sz="3200" dirty="0"/>
            </a:br>
            <a:r>
              <a:rPr lang="el-GR" sz="2800" b="1" i="1" dirty="0"/>
              <a:t>Ήθη, Έθιμα και </a:t>
            </a:r>
            <a:r>
              <a:rPr lang="el-GR" sz="2800" b="1" i="1" dirty="0" smtClean="0"/>
              <a:t>Παραδόσεις:</a:t>
            </a:r>
            <a:br>
              <a:rPr lang="el-GR" sz="2800" b="1" i="1" dirty="0" smtClean="0"/>
            </a:br>
            <a:r>
              <a:rPr lang="el-GR" sz="2800" b="1" i="1" dirty="0" smtClean="0"/>
              <a:t>Παρατηρώντας </a:t>
            </a:r>
            <a:r>
              <a:rPr lang="el-GR" sz="2800" b="1" i="1" dirty="0"/>
              <a:t>την Παγκόσμια Διαφορά</a:t>
            </a:r>
            <a:endParaRPr lang="en-US" sz="3100" dirty="0"/>
          </a:p>
        </p:txBody>
      </p:sp>
      <p:sp>
        <p:nvSpPr>
          <p:cNvPr id="3" name="Content Placeholder 2"/>
          <p:cNvSpPr>
            <a:spLocks noGrp="1"/>
          </p:cNvSpPr>
          <p:nvPr>
            <p:ph idx="1"/>
          </p:nvPr>
        </p:nvSpPr>
        <p:spPr>
          <a:xfrm>
            <a:off x="1043492" y="1988840"/>
            <a:ext cx="6777317" cy="4104456"/>
          </a:xfrm>
        </p:spPr>
        <p:txBody>
          <a:bodyPr>
            <a:noAutofit/>
          </a:bodyPr>
          <a:lstStyle/>
          <a:p>
            <a:pPr marL="68580" indent="0" algn="just">
              <a:buNone/>
            </a:pPr>
            <a:r>
              <a:rPr lang="el-GR" sz="1800" b="1" i="1" u="sng" dirty="0" smtClean="0"/>
              <a:t>Αταίριαστοι </a:t>
            </a:r>
            <a:r>
              <a:rPr lang="el-GR" sz="1800" b="1" i="1" u="sng" dirty="0"/>
              <a:t>και Στιγμές Αμηχανίας </a:t>
            </a:r>
            <a:endParaRPr lang="el-GR" sz="1800" b="1" i="1" u="sng" dirty="0" smtClean="0"/>
          </a:p>
          <a:p>
            <a:pPr marL="68580" indent="0" algn="just">
              <a:buNone/>
            </a:pPr>
            <a:endParaRPr lang="el-GR" sz="1100" b="1" i="1" u="sng" dirty="0" smtClean="0"/>
          </a:p>
          <a:p>
            <a:pPr algn="just"/>
            <a:r>
              <a:rPr lang="el-GR" sz="1600" i="1" dirty="0"/>
              <a:t>Η </a:t>
            </a:r>
            <a:r>
              <a:rPr lang="el-GR" sz="1600" i="1" dirty="0" err="1"/>
              <a:t>Ellen</a:t>
            </a:r>
            <a:r>
              <a:rPr lang="el-GR" sz="1600" i="1" dirty="0"/>
              <a:t> </a:t>
            </a:r>
            <a:r>
              <a:rPr lang="el-GR" sz="1600" i="1" dirty="0" err="1"/>
              <a:t>Carothers</a:t>
            </a:r>
            <a:r>
              <a:rPr lang="el-GR" sz="1600" i="1" dirty="0"/>
              <a:t> είναι υπεύθυνη για τη διεύθυνση των εργαστηρίων ηλεκτρονικών υπολογιστών σε ένα κοινοτικό κολέγιο στη νοτιοδυτική περιφέρεια της χώρας. </a:t>
            </a:r>
            <a:endParaRPr lang="el-GR" sz="1600" i="1" dirty="0" smtClean="0"/>
          </a:p>
          <a:p>
            <a:pPr algn="just"/>
            <a:r>
              <a:rPr lang="el-GR" sz="1600" i="1" dirty="0" smtClean="0"/>
              <a:t>Καθώς </a:t>
            </a:r>
            <a:r>
              <a:rPr lang="el-GR" sz="1600" i="1" dirty="0"/>
              <a:t>ο αριθμός των ηλεκτρονικών υπολογιστών που φορτώθηκαν με το πρόγραμμα της βάσης δεδομένων έφτασε στον ανώτατο επιτρεπόμενο βαθμό κατανομής σύμφωνα με το συμβόλαιο της άδειας, η </a:t>
            </a:r>
            <a:r>
              <a:rPr lang="el-GR" sz="1600" i="1" dirty="0" err="1"/>
              <a:t>Ellen</a:t>
            </a:r>
            <a:r>
              <a:rPr lang="el-GR" sz="1600" i="1" dirty="0"/>
              <a:t> πήγε στον επικεφαλής του τμήματος της και ζήτησε άδεια για επαναδιαπραγμάτευση του συμβολαίου. </a:t>
            </a:r>
            <a:endParaRPr lang="el-GR" sz="1600" i="1" dirty="0" smtClean="0"/>
          </a:p>
          <a:p>
            <a:pPr algn="just"/>
            <a:r>
              <a:rPr lang="el-GR" sz="1600" i="1" dirty="0" smtClean="0"/>
              <a:t>Ο </a:t>
            </a:r>
            <a:r>
              <a:rPr lang="el-GR" sz="1600" i="1" dirty="0"/>
              <a:t>επικεφαλής της είπε να συνεχίσει να φορτώνει τους ηλεκτρονικούς υπολογιστές με το πρόγραμμα, αν και αυτό αποτελούσε παραβίαση του συμβολαίου. Η </a:t>
            </a:r>
            <a:r>
              <a:rPr lang="el-GR" sz="1600" i="1" dirty="0" err="1"/>
              <a:t>Ellen</a:t>
            </a:r>
            <a:r>
              <a:rPr lang="el-GR" sz="1600" i="1" dirty="0"/>
              <a:t> υπέβαλε την παραίτηση της. </a:t>
            </a:r>
            <a:endParaRPr lang="el-GR" sz="1600" i="1"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14</a:t>
            </a:fld>
            <a:endParaRPr lang="el-GR"/>
          </a:p>
        </p:txBody>
      </p:sp>
    </p:spTree>
    <p:extLst>
      <p:ext uri="{BB962C8B-B14F-4D97-AF65-F5344CB8AC3E}">
        <p14:creationId xmlns:p14="http://schemas.microsoft.com/office/powerpoint/2010/main" val="3645646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pPr algn="ctr"/>
            <a:r>
              <a:rPr lang="el-GR" sz="3200" dirty="0"/>
              <a:t/>
            </a:r>
            <a:br>
              <a:rPr lang="el-GR" sz="3200" dirty="0"/>
            </a:br>
            <a:r>
              <a:rPr lang="el-GR" sz="2800" b="1" i="1" dirty="0"/>
              <a:t>Ήθη, Έθιμα και </a:t>
            </a:r>
            <a:r>
              <a:rPr lang="el-GR" sz="2800" b="1" i="1" dirty="0" smtClean="0"/>
              <a:t>Παραδόσεις:</a:t>
            </a:r>
            <a:br>
              <a:rPr lang="el-GR" sz="2800" b="1" i="1" dirty="0" smtClean="0"/>
            </a:br>
            <a:r>
              <a:rPr lang="el-GR" sz="2800" b="1" i="1" dirty="0" smtClean="0"/>
              <a:t>Παρατηρώντας </a:t>
            </a:r>
            <a:r>
              <a:rPr lang="el-GR" sz="2800" b="1" i="1" dirty="0"/>
              <a:t>την Παγκόσμια Διαφορά</a:t>
            </a:r>
            <a:endParaRPr lang="en-US" sz="3100" dirty="0"/>
          </a:p>
        </p:txBody>
      </p:sp>
      <p:sp>
        <p:nvSpPr>
          <p:cNvPr id="3" name="Content Placeholder 2"/>
          <p:cNvSpPr>
            <a:spLocks noGrp="1"/>
          </p:cNvSpPr>
          <p:nvPr>
            <p:ph idx="1"/>
          </p:nvPr>
        </p:nvSpPr>
        <p:spPr>
          <a:xfrm>
            <a:off x="1043492" y="1988840"/>
            <a:ext cx="6777317" cy="4104456"/>
          </a:xfrm>
        </p:spPr>
        <p:txBody>
          <a:bodyPr>
            <a:noAutofit/>
          </a:bodyPr>
          <a:lstStyle/>
          <a:p>
            <a:pPr marL="68580" indent="0" algn="just">
              <a:buNone/>
            </a:pPr>
            <a:r>
              <a:rPr lang="el-GR" sz="1800" b="1" i="1" u="sng" dirty="0" smtClean="0"/>
              <a:t>Αταίριαστοι </a:t>
            </a:r>
            <a:r>
              <a:rPr lang="el-GR" sz="1800" b="1" i="1" u="sng" dirty="0"/>
              <a:t>και Στιγμές Αμηχανίας </a:t>
            </a:r>
            <a:endParaRPr lang="el-GR" sz="1800" b="1" i="1" u="sng" dirty="0" smtClean="0"/>
          </a:p>
          <a:p>
            <a:pPr marL="68580" indent="0" algn="just">
              <a:buNone/>
            </a:pPr>
            <a:endParaRPr lang="el-GR" sz="1800" b="1" i="1" u="sng" dirty="0" smtClean="0"/>
          </a:p>
          <a:p>
            <a:pPr algn="just">
              <a:buClr>
                <a:srgbClr val="7030A0"/>
              </a:buClr>
              <a:buSzPct val="90000"/>
              <a:buFont typeface="Wingdings" pitchFamily="2" charset="2"/>
              <a:buChar char="Ø"/>
            </a:pPr>
            <a:r>
              <a:rPr lang="el-GR" sz="1600" b="1" u="sng" dirty="0" smtClean="0"/>
              <a:t>Είναι </a:t>
            </a:r>
            <a:r>
              <a:rPr lang="el-GR" sz="1600" b="1" u="sng" dirty="0"/>
              <a:t>φανερό ότι το παραπάνω σενάριο είναι ηθικής φύσης</a:t>
            </a:r>
            <a:r>
              <a:rPr lang="el-GR" sz="1600" dirty="0"/>
              <a:t>. </a:t>
            </a:r>
            <a:endParaRPr lang="el-GR" sz="1600" dirty="0" smtClean="0"/>
          </a:p>
          <a:p>
            <a:pPr algn="just">
              <a:buClr>
                <a:srgbClr val="7030A0"/>
              </a:buClr>
              <a:buSzPct val="90000"/>
              <a:buFont typeface="Wingdings" pitchFamily="2" charset="2"/>
              <a:buChar char="Ø"/>
            </a:pPr>
            <a:endParaRPr lang="el-GR" sz="1600" dirty="0" smtClean="0"/>
          </a:p>
          <a:p>
            <a:pPr algn="just">
              <a:buClr>
                <a:srgbClr val="7030A0"/>
              </a:buClr>
              <a:buSzPct val="90000"/>
              <a:buFont typeface="Wingdings" pitchFamily="2" charset="2"/>
              <a:buChar char="Ø"/>
            </a:pPr>
            <a:r>
              <a:rPr lang="el-GR" sz="1600" b="1" u="sng" dirty="0" smtClean="0">
                <a:solidFill>
                  <a:srgbClr val="7030A0"/>
                </a:solidFill>
              </a:rPr>
              <a:t>Η </a:t>
            </a:r>
            <a:r>
              <a:rPr lang="el-GR" sz="1600" b="1" u="sng" dirty="0">
                <a:solidFill>
                  <a:srgbClr val="7030A0"/>
                </a:solidFill>
              </a:rPr>
              <a:t>ηθική</a:t>
            </a:r>
            <a:r>
              <a:rPr lang="el-GR" sz="1600" b="1" dirty="0">
                <a:solidFill>
                  <a:srgbClr val="7030A0"/>
                </a:solidFill>
              </a:rPr>
              <a:t> </a:t>
            </a:r>
            <a:r>
              <a:rPr lang="el-GR" sz="1600" b="1" u="sng" dirty="0"/>
              <a:t>αναφέρεται σε ηθικούς κανόνες ή αξίες που κατευθύνουν τη συμπεριφορά ενός προσώπου ή μίας ομάδας</a:t>
            </a:r>
            <a:r>
              <a:rPr lang="el-GR" sz="1600" u="sng" dirty="0"/>
              <a:t>. </a:t>
            </a:r>
          </a:p>
          <a:p>
            <a:pPr algn="just">
              <a:buClr>
                <a:srgbClr val="7030A0"/>
              </a:buClr>
              <a:buSzPct val="90000"/>
              <a:buFont typeface="Wingdings" pitchFamily="2" charset="2"/>
              <a:buChar char="Ø"/>
            </a:pPr>
            <a:endParaRPr lang="en-US" sz="1600" u="sng" dirty="0"/>
          </a:p>
          <a:p>
            <a:pPr algn="just">
              <a:buClr>
                <a:srgbClr val="7030A0"/>
              </a:buClr>
              <a:buSzPct val="90000"/>
              <a:buFont typeface="Wingdings" pitchFamily="2" charset="2"/>
              <a:buChar char="Ø"/>
            </a:pPr>
            <a:r>
              <a:rPr lang="el-GR" sz="1600" dirty="0"/>
              <a:t>Ίσως περισσότερο από οτιδήποτε άλλο, </a:t>
            </a:r>
            <a:r>
              <a:rPr lang="el-GR" sz="1600" b="1" u="sng" dirty="0"/>
              <a:t>η προσκόλληση ενός ατόμου σε αξίες ή αρχές </a:t>
            </a:r>
            <a:r>
              <a:rPr lang="el-GR" sz="1600" b="1" dirty="0"/>
              <a:t>σχετικά με το τι είναι ηθικά σωστό </a:t>
            </a:r>
            <a:r>
              <a:rPr lang="el-GR" sz="1600" b="1" u="sng" dirty="0"/>
              <a:t>καθορίζει το σεβασμό που τρέφουν οι άλλοι γι' αυτό το άτομο</a:t>
            </a:r>
            <a:r>
              <a:rPr lang="el-GR" sz="1600" b="1" u="sng" dirty="0" smtClean="0"/>
              <a:t>.</a:t>
            </a:r>
          </a:p>
          <a:p>
            <a:pPr algn="just">
              <a:buClr>
                <a:srgbClr val="7030A0"/>
              </a:buClr>
              <a:buSzPct val="90000"/>
              <a:buFont typeface="Wingdings" pitchFamily="2" charset="2"/>
              <a:buChar char="Ø"/>
            </a:pPr>
            <a:endParaRPr lang="el-GR" sz="1600" dirty="0" smtClean="0"/>
          </a:p>
          <a:p>
            <a:pPr algn="just">
              <a:buClr>
                <a:srgbClr val="7030A0"/>
              </a:buClr>
              <a:buSzPct val="90000"/>
              <a:buFont typeface="Wingdings" pitchFamily="2" charset="2"/>
              <a:buChar char="Ø"/>
            </a:pPr>
            <a:r>
              <a:rPr lang="el-GR" sz="1600" dirty="0" smtClean="0"/>
              <a:t> </a:t>
            </a:r>
            <a:r>
              <a:rPr lang="el-GR" sz="1600" b="1" u="sng" dirty="0"/>
              <a:t>Η έλλειψη σεβασμού προς ένα άτομο είναι πιθανό να οδηγήσει στην ανάπτυξη μη ικανοποιητικών ανθρώπινων σχέσεων. </a:t>
            </a:r>
            <a:endParaRPr lang="en-US" sz="16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15</a:t>
            </a:fld>
            <a:endParaRPr lang="el-GR"/>
          </a:p>
        </p:txBody>
      </p:sp>
    </p:spTree>
    <p:extLst>
      <p:ext uri="{BB962C8B-B14F-4D97-AF65-F5344CB8AC3E}">
        <p14:creationId xmlns:p14="http://schemas.microsoft.com/office/powerpoint/2010/main" val="23924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r>
              <a:rPr lang="el-GR" sz="3200" dirty="0"/>
              <a:t/>
            </a:r>
            <a:br>
              <a:rPr lang="el-GR" sz="3200" dirty="0"/>
            </a:br>
            <a:r>
              <a:rPr lang="el-GR" sz="2800" b="1" dirty="0"/>
              <a:t>Κοινωνική Διάσταση της </a:t>
            </a:r>
            <a:r>
              <a:rPr lang="el-GR" sz="2800" b="1" dirty="0" err="1"/>
              <a:t>Συμπερίφοράς</a:t>
            </a:r>
            <a:r>
              <a:rPr lang="el-GR" sz="2800" b="1" dirty="0"/>
              <a:t> </a:t>
            </a:r>
            <a:r>
              <a:rPr lang="el-GR" sz="2800" dirty="0"/>
              <a:t/>
            </a:r>
            <a:br>
              <a:rPr lang="el-GR" sz="2800" dirty="0"/>
            </a:br>
            <a:endParaRPr lang="en-US" sz="3100" dirty="0"/>
          </a:p>
        </p:txBody>
      </p:sp>
      <p:sp>
        <p:nvSpPr>
          <p:cNvPr id="3" name="Content Placeholder 2"/>
          <p:cNvSpPr>
            <a:spLocks noGrp="1"/>
          </p:cNvSpPr>
          <p:nvPr>
            <p:ph idx="1"/>
          </p:nvPr>
        </p:nvSpPr>
        <p:spPr>
          <a:xfrm>
            <a:off x="971600" y="1772816"/>
            <a:ext cx="6777317" cy="4392488"/>
          </a:xfrm>
        </p:spPr>
        <p:txBody>
          <a:bodyPr>
            <a:noAutofit/>
          </a:bodyPr>
          <a:lstStyle/>
          <a:p>
            <a:pPr marL="68580" indent="0" algn="just">
              <a:buNone/>
            </a:pPr>
            <a:endParaRPr lang="el-GR" sz="2000" b="1" i="1" u="sng" dirty="0" smtClean="0"/>
          </a:p>
          <a:p>
            <a:pPr algn="just"/>
            <a:r>
              <a:rPr lang="el-GR" sz="1800" b="1" dirty="0" smtClean="0"/>
              <a:t>Οι </a:t>
            </a:r>
            <a:r>
              <a:rPr lang="el-GR" sz="1800" b="1" dirty="0"/>
              <a:t>κοινωνικές διαστάσεις της συμπεριφοράς καθορίζονται από την προσωπικότητα, τις στάσεις, τις ανάγκες και τις επιθυμίες ενός προσώπου</a:t>
            </a:r>
            <a:r>
              <a:rPr lang="el-GR" sz="1800" b="1" dirty="0" smtClean="0"/>
              <a:t>.</a:t>
            </a:r>
          </a:p>
          <a:p>
            <a:pPr algn="just"/>
            <a:endParaRPr lang="el-GR" sz="1800" dirty="0" smtClean="0"/>
          </a:p>
          <a:p>
            <a:pPr algn="just"/>
            <a:r>
              <a:rPr lang="el-GR" sz="1800" dirty="0" smtClean="0"/>
              <a:t> </a:t>
            </a:r>
            <a:r>
              <a:rPr lang="el-GR" sz="1800" u="sng" dirty="0">
                <a:solidFill>
                  <a:srgbClr val="7030A0"/>
                </a:solidFill>
              </a:rPr>
              <a:t>Η </a:t>
            </a:r>
            <a:r>
              <a:rPr lang="el-GR" sz="1800" b="1" u="sng" dirty="0">
                <a:solidFill>
                  <a:srgbClr val="7030A0"/>
                </a:solidFill>
              </a:rPr>
              <a:t>προσωπικότητα </a:t>
            </a:r>
            <a:r>
              <a:rPr lang="el-GR" sz="1800" dirty="0"/>
              <a:t>ενός ατόμου </a:t>
            </a:r>
            <a:r>
              <a:rPr lang="el-GR" sz="1800" b="1" u="sng" dirty="0"/>
              <a:t>είναι το σύνολο των περίπλοκων χαρακτηριστικών, </a:t>
            </a:r>
            <a:r>
              <a:rPr lang="el-GR" sz="1800" u="sng" dirty="0"/>
              <a:t>συμπεριλαμβανομένων και των τάσεων της </a:t>
            </a:r>
            <a:r>
              <a:rPr lang="el-GR" sz="1800" b="1" u="sng" dirty="0"/>
              <a:t>συμπεριφοράς</a:t>
            </a:r>
            <a:r>
              <a:rPr lang="el-GR" sz="1800" u="sng" dirty="0"/>
              <a:t> και των </a:t>
            </a:r>
            <a:r>
              <a:rPr lang="el-GR" sz="1800" b="1" u="sng" dirty="0"/>
              <a:t>συναισθημάτων,</a:t>
            </a:r>
            <a:r>
              <a:rPr lang="el-GR" sz="1800" u="sng" dirty="0"/>
              <a:t> των </a:t>
            </a:r>
            <a:r>
              <a:rPr lang="el-GR" sz="1800" b="1" u="sng" dirty="0"/>
              <a:t>προσωπικών και κοινωνικών χαρακτηριστικών,</a:t>
            </a:r>
            <a:r>
              <a:rPr lang="el-GR" sz="1800" u="sng" dirty="0"/>
              <a:t> της </a:t>
            </a:r>
            <a:r>
              <a:rPr lang="el-GR" sz="1800" b="1" u="sng" dirty="0"/>
              <a:t>αυτοαντίληψης</a:t>
            </a:r>
            <a:r>
              <a:rPr lang="el-GR" sz="1800" u="sng" dirty="0"/>
              <a:t> και της </a:t>
            </a:r>
            <a:r>
              <a:rPr lang="el-GR" sz="1800" b="1" u="sng" dirty="0"/>
              <a:t>κοινωνικότητας. </a:t>
            </a:r>
            <a:endParaRPr lang="el-GR" sz="1800" b="1" u="sng"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16</a:t>
            </a:fld>
            <a:endParaRPr lang="el-GR"/>
          </a:p>
        </p:txBody>
      </p:sp>
    </p:spTree>
    <p:extLst>
      <p:ext uri="{BB962C8B-B14F-4D97-AF65-F5344CB8AC3E}">
        <p14:creationId xmlns:p14="http://schemas.microsoft.com/office/powerpoint/2010/main" val="3060977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92088"/>
          </a:xfrm>
        </p:spPr>
        <p:txBody>
          <a:bodyPr>
            <a:normAutofit fontScale="90000"/>
          </a:bodyPr>
          <a:lstStyle/>
          <a:p>
            <a:r>
              <a:rPr lang="el-GR" sz="3200" dirty="0"/>
              <a:t/>
            </a:r>
            <a:br>
              <a:rPr lang="el-GR" sz="3200" dirty="0"/>
            </a:br>
            <a:r>
              <a:rPr lang="el-GR" sz="2800" b="1" dirty="0"/>
              <a:t>Κοινωνική Διάσταση της </a:t>
            </a:r>
            <a:r>
              <a:rPr lang="el-GR" sz="2800" b="1" dirty="0" err="1"/>
              <a:t>Συμπερίφοράς</a:t>
            </a:r>
            <a:r>
              <a:rPr lang="el-GR" sz="2800" b="1" dirty="0"/>
              <a:t> </a:t>
            </a:r>
            <a:r>
              <a:rPr lang="el-GR" sz="2800" dirty="0"/>
              <a:t/>
            </a:r>
            <a:br>
              <a:rPr lang="el-GR" sz="2800" dirty="0"/>
            </a:br>
            <a:endParaRPr lang="en-US" sz="3100" dirty="0"/>
          </a:p>
        </p:txBody>
      </p:sp>
      <p:sp>
        <p:nvSpPr>
          <p:cNvPr id="3" name="Content Placeholder 2"/>
          <p:cNvSpPr>
            <a:spLocks noGrp="1"/>
          </p:cNvSpPr>
          <p:nvPr>
            <p:ph idx="1"/>
          </p:nvPr>
        </p:nvSpPr>
        <p:spPr>
          <a:xfrm>
            <a:off x="1043492" y="1700808"/>
            <a:ext cx="6777317" cy="4392488"/>
          </a:xfrm>
        </p:spPr>
        <p:txBody>
          <a:bodyPr>
            <a:noAutofit/>
          </a:bodyPr>
          <a:lstStyle/>
          <a:p>
            <a:pPr marL="68580" indent="0" algn="just">
              <a:buNone/>
            </a:pPr>
            <a:endParaRPr lang="el-GR" sz="2000" b="1" i="1" u="sng" dirty="0" smtClean="0"/>
          </a:p>
          <a:p>
            <a:pPr algn="just"/>
            <a:r>
              <a:rPr lang="el-GR" sz="1800" dirty="0" smtClean="0"/>
              <a:t>Ο </a:t>
            </a:r>
            <a:r>
              <a:rPr lang="el-GR" sz="1800" dirty="0"/>
              <a:t>στόχος πολλών μαθημάτων σχετικά με την ανάπτυξη της προσωπικότητας για εργαζόμενους και επόπτες είναι η βελτίωση της ικανότητας τους να τα πηγαίνει καλά με τους άλλους. </a:t>
            </a:r>
            <a:endParaRPr lang="el-GR" sz="1800" dirty="0" smtClean="0"/>
          </a:p>
          <a:p>
            <a:pPr algn="just"/>
            <a:endParaRPr lang="el-GR" sz="1800" dirty="0" smtClean="0"/>
          </a:p>
          <a:p>
            <a:pPr algn="just"/>
            <a:r>
              <a:rPr lang="el-GR" sz="1800" dirty="0" smtClean="0"/>
              <a:t>Μερικοί </a:t>
            </a:r>
            <a:r>
              <a:rPr lang="el-GR" sz="1800" dirty="0"/>
              <a:t>εργαζόμενοι διακρίνονται για την ευχάριστη προσωπικότητα τους. Άλλοι θεωρούνται ότι έχουν δυσάρεστη προσωπικότητα. </a:t>
            </a:r>
            <a:endParaRPr lang="el-GR" sz="1800" dirty="0" smtClean="0"/>
          </a:p>
          <a:p>
            <a:pPr algn="just"/>
            <a:endParaRPr lang="el-GR" sz="1800" dirty="0" smtClean="0"/>
          </a:p>
          <a:p>
            <a:pPr algn="just"/>
            <a:r>
              <a:rPr lang="el-GR" sz="1800" b="1" u="sng" dirty="0" smtClean="0"/>
              <a:t>Αναμφίβολα</a:t>
            </a:r>
            <a:r>
              <a:rPr lang="el-GR" sz="1800" b="1" u="sng" dirty="0"/>
              <a:t>, </a:t>
            </a:r>
            <a:r>
              <a:rPr lang="el-GR" sz="1800" b="1" u="sng" dirty="0">
                <a:solidFill>
                  <a:srgbClr val="7030A0"/>
                </a:solidFill>
              </a:rPr>
              <a:t>η προσωπικότητα ενός ανθρώπου </a:t>
            </a:r>
            <a:r>
              <a:rPr lang="el-GR" sz="1800" b="1" u="sng" dirty="0"/>
              <a:t>έχει πολύ μεγάλη επίδραση στις ανθρώπινες σχέσεις. </a:t>
            </a:r>
            <a:endParaRPr lang="en-US" sz="18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17</a:t>
            </a:fld>
            <a:endParaRPr lang="el-GR"/>
          </a:p>
        </p:txBody>
      </p:sp>
    </p:spTree>
    <p:extLst>
      <p:ext uri="{BB962C8B-B14F-4D97-AF65-F5344CB8AC3E}">
        <p14:creationId xmlns:p14="http://schemas.microsoft.com/office/powerpoint/2010/main" val="534796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92088"/>
          </a:xfrm>
        </p:spPr>
        <p:txBody>
          <a:bodyPr>
            <a:normAutofit fontScale="90000"/>
          </a:bodyPr>
          <a:lstStyle/>
          <a:p>
            <a:r>
              <a:rPr lang="el-GR" sz="3200" dirty="0"/>
              <a:t/>
            </a:r>
            <a:br>
              <a:rPr lang="el-GR" sz="3200" dirty="0"/>
            </a:br>
            <a:r>
              <a:rPr lang="el-GR" sz="2800" b="1" dirty="0"/>
              <a:t>Κοινωνική Διάσταση της </a:t>
            </a:r>
            <a:r>
              <a:rPr lang="el-GR" sz="2800" b="1" dirty="0" err="1"/>
              <a:t>Συμπερίφοράς</a:t>
            </a:r>
            <a:r>
              <a:rPr lang="el-GR" sz="2800" b="1" dirty="0"/>
              <a:t> </a:t>
            </a:r>
            <a:r>
              <a:rPr lang="el-GR" sz="2800" dirty="0"/>
              <a:t/>
            </a:r>
            <a:br>
              <a:rPr lang="el-GR" sz="2800" dirty="0"/>
            </a:br>
            <a:endParaRPr lang="en-US" sz="3100" dirty="0"/>
          </a:p>
        </p:txBody>
      </p:sp>
      <p:sp>
        <p:nvSpPr>
          <p:cNvPr id="3" name="Content Placeholder 2"/>
          <p:cNvSpPr>
            <a:spLocks noGrp="1"/>
          </p:cNvSpPr>
          <p:nvPr>
            <p:ph idx="1"/>
          </p:nvPr>
        </p:nvSpPr>
        <p:spPr>
          <a:xfrm>
            <a:off x="1043492" y="1844824"/>
            <a:ext cx="6777317" cy="4248472"/>
          </a:xfrm>
        </p:spPr>
        <p:txBody>
          <a:bodyPr>
            <a:noAutofit/>
          </a:bodyPr>
          <a:lstStyle/>
          <a:p>
            <a:pPr algn="just">
              <a:buFont typeface="Wingdings" pitchFamily="2" charset="2"/>
              <a:buChar char="§"/>
            </a:pPr>
            <a:r>
              <a:rPr lang="el-GR" sz="2000" i="1" dirty="0"/>
              <a:t>Ο </a:t>
            </a:r>
            <a:r>
              <a:rPr lang="el-GR" sz="2000" i="1" dirty="0" err="1"/>
              <a:t>Rob</a:t>
            </a:r>
            <a:r>
              <a:rPr lang="el-GR" sz="2000" i="1" dirty="0"/>
              <a:t> </a:t>
            </a:r>
            <a:r>
              <a:rPr lang="el-GR" sz="2000" i="1" dirty="0" err="1"/>
              <a:t>Weiss</a:t>
            </a:r>
            <a:r>
              <a:rPr lang="el-GR" sz="2000" i="1" dirty="0"/>
              <a:t> και η </a:t>
            </a:r>
            <a:r>
              <a:rPr lang="el-GR" sz="2000" i="1" dirty="0" err="1"/>
              <a:t>Elaine</a:t>
            </a:r>
            <a:r>
              <a:rPr lang="el-GR" sz="2000" i="1" dirty="0"/>
              <a:t> </a:t>
            </a:r>
            <a:r>
              <a:rPr lang="el-GR" sz="2000" i="1" dirty="0" err="1"/>
              <a:t>Burbank</a:t>
            </a:r>
            <a:r>
              <a:rPr lang="el-GR" sz="2000" i="1" dirty="0"/>
              <a:t> είναι υπάλληλοι στη ρεσεψιόν του </a:t>
            </a:r>
            <a:r>
              <a:rPr lang="el-GR" sz="2000" i="1" dirty="0" err="1"/>
              <a:t>Riverfront</a:t>
            </a:r>
            <a:r>
              <a:rPr lang="el-GR" sz="2000" i="1" dirty="0"/>
              <a:t> </a:t>
            </a:r>
            <a:r>
              <a:rPr lang="el-GR" sz="2000" i="1" dirty="0" err="1"/>
              <a:t>Inn</a:t>
            </a:r>
            <a:r>
              <a:rPr lang="el-GR" sz="2000" i="1" dirty="0"/>
              <a:t>, ενός μεγάλου ξενοδοχείου στο οποίο γίνονται συχνά κρατήσεις για περιφερειακά συνέδρια και συνελεύσεις. </a:t>
            </a:r>
            <a:endParaRPr lang="el-GR" sz="2000" i="1" dirty="0" smtClean="0"/>
          </a:p>
          <a:p>
            <a:pPr algn="just">
              <a:buFont typeface="Wingdings" pitchFamily="2" charset="2"/>
              <a:buChar char="§"/>
            </a:pPr>
            <a:endParaRPr lang="el-GR" sz="2000" i="1" dirty="0" smtClean="0"/>
          </a:p>
          <a:p>
            <a:pPr algn="just">
              <a:buFont typeface="Wingdings" pitchFamily="2" charset="2"/>
              <a:buChar char="§"/>
            </a:pPr>
            <a:r>
              <a:rPr lang="el-GR" sz="2000" i="1" dirty="0" smtClean="0"/>
              <a:t>Η </a:t>
            </a:r>
            <a:r>
              <a:rPr lang="el-GR" sz="2000" i="1" dirty="0"/>
              <a:t>μάνατζερ, </a:t>
            </a:r>
            <a:r>
              <a:rPr lang="el-GR" sz="2000" i="1" dirty="0" err="1"/>
              <a:t>Beth</a:t>
            </a:r>
            <a:r>
              <a:rPr lang="el-GR" sz="2000" i="1" dirty="0"/>
              <a:t> </a:t>
            </a:r>
            <a:r>
              <a:rPr lang="el-GR" sz="2000" i="1" dirty="0" err="1"/>
              <a:t>Higgms</a:t>
            </a:r>
            <a:r>
              <a:rPr lang="el-GR" sz="2000" i="1" dirty="0"/>
              <a:t>, έχει δώσει οδηγίες στους υπαλλήλους που κάνουν τις κρατήσεις, να υπερβαίνουν κατά έξι τοις εκατό τη χωρητικότητα του ξενοδοχείου, όταν αυτό είναι δυνατό, επειδή οι ακυρώσεις και αυτοί που τελικά δεν εμφανίζονται, φτάνουν συχνά το έξι τοις εκατό των συνολικών κρατήσεων. </a:t>
            </a:r>
            <a:endParaRPr lang="el-GR" sz="2000" i="1"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18</a:t>
            </a:fld>
            <a:endParaRPr lang="el-GR"/>
          </a:p>
        </p:txBody>
      </p:sp>
    </p:spTree>
    <p:extLst>
      <p:ext uri="{BB962C8B-B14F-4D97-AF65-F5344CB8AC3E}">
        <p14:creationId xmlns:p14="http://schemas.microsoft.com/office/powerpoint/2010/main" val="2731554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92088"/>
          </a:xfrm>
        </p:spPr>
        <p:txBody>
          <a:bodyPr>
            <a:normAutofit fontScale="90000"/>
          </a:bodyPr>
          <a:lstStyle/>
          <a:p>
            <a:r>
              <a:rPr lang="el-GR" sz="3200" dirty="0"/>
              <a:t/>
            </a:r>
            <a:br>
              <a:rPr lang="el-GR" sz="3200" dirty="0"/>
            </a:br>
            <a:r>
              <a:rPr lang="el-GR" sz="2800" b="1" dirty="0"/>
              <a:t>Κοινωνική Διάσταση της </a:t>
            </a:r>
            <a:r>
              <a:rPr lang="el-GR" sz="2800" b="1" dirty="0" err="1"/>
              <a:t>Συμπερίφοράς</a:t>
            </a:r>
            <a:r>
              <a:rPr lang="el-GR" sz="2800" b="1" dirty="0"/>
              <a:t> </a:t>
            </a:r>
            <a:r>
              <a:rPr lang="el-GR" sz="2800" dirty="0"/>
              <a:t/>
            </a:r>
            <a:br>
              <a:rPr lang="el-GR" sz="2800" dirty="0"/>
            </a:br>
            <a:endParaRPr lang="en-US" sz="3100" dirty="0"/>
          </a:p>
        </p:txBody>
      </p:sp>
      <p:sp>
        <p:nvSpPr>
          <p:cNvPr id="3" name="Content Placeholder 2"/>
          <p:cNvSpPr>
            <a:spLocks noGrp="1"/>
          </p:cNvSpPr>
          <p:nvPr>
            <p:ph idx="1"/>
          </p:nvPr>
        </p:nvSpPr>
        <p:spPr>
          <a:xfrm>
            <a:off x="1043492" y="1844824"/>
            <a:ext cx="6777317" cy="4248472"/>
          </a:xfrm>
        </p:spPr>
        <p:txBody>
          <a:bodyPr>
            <a:noAutofit/>
          </a:bodyPr>
          <a:lstStyle/>
          <a:p>
            <a:pPr algn="just"/>
            <a:r>
              <a:rPr lang="el-GR" sz="1600" dirty="0" smtClean="0"/>
              <a:t>Πρόσφατα</a:t>
            </a:r>
            <a:r>
              <a:rPr lang="el-GR" sz="1600" dirty="0"/>
              <a:t>, έγιναν κρατήσεις για ένα περιφερειακό συνέδριο από το Senior </a:t>
            </a:r>
            <a:r>
              <a:rPr lang="el-GR" sz="1600" dirty="0" err="1"/>
              <a:t>Corps</a:t>
            </a:r>
            <a:r>
              <a:rPr lang="el-GR" sz="1600" dirty="0"/>
              <a:t> </a:t>
            </a:r>
            <a:r>
              <a:rPr lang="el-GR" sz="1600" dirty="0" err="1"/>
              <a:t>of</a:t>
            </a:r>
            <a:r>
              <a:rPr lang="el-GR" sz="1600" dirty="0"/>
              <a:t> </a:t>
            </a:r>
            <a:r>
              <a:rPr lang="el-GR" sz="1600" dirty="0" err="1"/>
              <a:t>Retired</a:t>
            </a:r>
            <a:r>
              <a:rPr lang="el-GR" sz="1600" dirty="0"/>
              <a:t> </a:t>
            </a:r>
            <a:r>
              <a:rPr lang="el-GR" sz="1600" dirty="0" err="1"/>
              <a:t>Executives</a:t>
            </a:r>
            <a:r>
              <a:rPr lang="el-GR" sz="1600" dirty="0"/>
              <a:t> (SCORE), και το ξενοδοχείο έκανε έξι τοις εκατό περισσότερες κρατήσεις απ’ ό,τι επέτρεπε η χωρητικότητα του. </a:t>
            </a:r>
            <a:endParaRPr lang="el-GR" sz="1600" dirty="0" smtClean="0"/>
          </a:p>
          <a:p>
            <a:pPr algn="just"/>
            <a:endParaRPr lang="el-GR" sz="1600" dirty="0" smtClean="0"/>
          </a:p>
          <a:p>
            <a:pPr algn="just"/>
            <a:r>
              <a:rPr lang="el-GR" sz="1600" dirty="0" smtClean="0"/>
              <a:t>Τριάντα </a:t>
            </a:r>
            <a:r>
              <a:rPr lang="el-GR" sz="1600" dirty="0"/>
              <a:t>έξι άνθρωποι έπρεπε να σταλούν σε άλλα ξενοδοχεία της περιοχής από τον </a:t>
            </a:r>
            <a:r>
              <a:rPr lang="el-GR" sz="1600" dirty="0" err="1"/>
              <a:t>Rob</a:t>
            </a:r>
            <a:r>
              <a:rPr lang="el-GR" sz="1600" dirty="0"/>
              <a:t> και την </a:t>
            </a:r>
            <a:r>
              <a:rPr lang="el-GR" sz="1600" dirty="0" err="1"/>
              <a:t>Elaine</a:t>
            </a:r>
            <a:r>
              <a:rPr lang="el-GR" sz="1600" dirty="0"/>
              <a:t>. </a:t>
            </a:r>
            <a:endParaRPr lang="el-GR" sz="1600" dirty="0" smtClean="0"/>
          </a:p>
          <a:p>
            <a:pPr algn="just"/>
            <a:endParaRPr lang="el-GR" sz="1600" dirty="0"/>
          </a:p>
          <a:p>
            <a:pPr algn="just"/>
            <a:r>
              <a:rPr lang="el-GR" sz="1600" dirty="0"/>
              <a:t>Όταν ο </a:t>
            </a:r>
            <a:r>
              <a:rPr lang="el-GR" sz="1600" dirty="0" err="1"/>
              <a:t>Rob</a:t>
            </a:r>
            <a:r>
              <a:rPr lang="el-GR" sz="1600" dirty="0"/>
              <a:t> ήρθε αντιμέτωπος μ' έναν εκνευρισμένο πελάτη, απάντησε λέγοντας: "Μην ξεσπάτε πάνω μου, εγώ απλώς εργάζομαι εδώ. Αν θέλετε να κατηγορήσετε κάποιον, απευθυνθείτε στην κυρία </a:t>
            </a:r>
            <a:r>
              <a:rPr lang="el-GR" sz="1600" dirty="0" err="1"/>
              <a:t>Higgins</a:t>
            </a:r>
            <a:r>
              <a:rPr lang="el-GR" sz="1600" dirty="0"/>
              <a:t>. Αυτή είναι υπεύθυνη για την ανόητη τακτική των επιπλέον κρατήσεων στο ξενοδοχείο." </a:t>
            </a: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19</a:t>
            </a:fld>
            <a:endParaRPr lang="el-GR"/>
          </a:p>
        </p:txBody>
      </p:sp>
    </p:spTree>
    <p:extLst>
      <p:ext uri="{BB962C8B-B14F-4D97-AF65-F5344CB8AC3E}">
        <p14:creationId xmlns:p14="http://schemas.microsoft.com/office/powerpoint/2010/main" val="1056271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926976"/>
          </a:xfrm>
        </p:spPr>
        <p:txBody>
          <a:bodyPr>
            <a:normAutofit/>
          </a:bodyPr>
          <a:lstStyle/>
          <a:p>
            <a:r>
              <a:rPr lang="el-GR" sz="2400" b="1" dirty="0"/>
              <a:t>ΚΑΤΑΝΟΗΣΗ ΤΗΣ ΑΝΘΡΩΠΙΝΗΣ ΣΥΜΠΕΡΙΦΟΡΑΣ </a:t>
            </a:r>
            <a:endParaRPr lang="el-GR" sz="2400" dirty="0"/>
          </a:p>
        </p:txBody>
      </p:sp>
      <p:sp>
        <p:nvSpPr>
          <p:cNvPr id="3" name="Content Placeholder 2"/>
          <p:cNvSpPr>
            <a:spLocks noGrp="1"/>
          </p:cNvSpPr>
          <p:nvPr>
            <p:ph idx="1"/>
          </p:nvPr>
        </p:nvSpPr>
        <p:spPr>
          <a:xfrm>
            <a:off x="539552" y="1700808"/>
            <a:ext cx="7848872" cy="4896544"/>
          </a:xfrm>
        </p:spPr>
        <p:txBody>
          <a:bodyPr>
            <a:normAutofit fontScale="70000" lnSpcReduction="20000"/>
          </a:bodyPr>
          <a:lstStyle/>
          <a:p>
            <a:pPr algn="just"/>
            <a:r>
              <a:rPr lang="el-GR" dirty="0"/>
              <a:t>Η κίνηση των ανθρώπινων σχέσεων αποδεικνύει ως ένα σημείο το πώς οι μάνατζερ και οι επόπτες προσπάθησαν να καταστήσουν τις </a:t>
            </a:r>
            <a:r>
              <a:rPr lang="el-GR" b="1" dirty="0"/>
              <a:t>ανθρώπινες σχέσεις ένα σύγχρονο εργαλείο στη διοίκηση επιχειρήσεων. </a:t>
            </a:r>
            <a:endParaRPr lang="el-GR" b="1" dirty="0" smtClean="0"/>
          </a:p>
          <a:p>
            <a:pPr algn="just"/>
            <a:endParaRPr lang="en-US" b="1" dirty="0" smtClean="0"/>
          </a:p>
          <a:p>
            <a:pPr algn="just"/>
            <a:r>
              <a:rPr lang="el-GR" dirty="0" smtClean="0"/>
              <a:t>Αυτό </a:t>
            </a:r>
            <a:r>
              <a:rPr lang="el-GR" dirty="0"/>
              <a:t>είναι ένα δύσκολο καθήκον επειδή </a:t>
            </a:r>
            <a:r>
              <a:rPr lang="el-GR" b="1" dirty="0"/>
              <a:t>κάθε άτομο είναι μοναδικό, </a:t>
            </a:r>
            <a:r>
              <a:rPr lang="el-GR" dirty="0"/>
              <a:t>και οι αντιδράσεις του μπορεί να επηρεαστούν από </a:t>
            </a:r>
            <a:r>
              <a:rPr lang="el-GR" b="1" dirty="0"/>
              <a:t>πνευματικές, φυσικές, και/ή κοινωνικές διαστάσεις. </a:t>
            </a:r>
            <a:endParaRPr lang="el-GR" b="1" dirty="0" smtClean="0"/>
          </a:p>
          <a:p>
            <a:pPr algn="just"/>
            <a:endParaRPr lang="en-US" b="1" dirty="0" smtClean="0"/>
          </a:p>
          <a:p>
            <a:pPr algn="just"/>
            <a:r>
              <a:rPr lang="el-GR" u="sng" dirty="0" smtClean="0"/>
              <a:t>Προσέξτε</a:t>
            </a:r>
            <a:r>
              <a:rPr lang="el-GR" u="sng" dirty="0"/>
              <a:t>, για παράδειγμα, το παρακάτω σενάριο: </a:t>
            </a:r>
          </a:p>
          <a:p>
            <a:pPr marL="365760" lvl="1" indent="0" algn="just">
              <a:buNone/>
            </a:pPr>
            <a:r>
              <a:rPr lang="el-GR" sz="2000" i="1" dirty="0" smtClean="0"/>
              <a:t>Η </a:t>
            </a:r>
            <a:r>
              <a:rPr lang="el-GR" sz="2000" b="1" i="1" dirty="0" err="1"/>
              <a:t>Lois</a:t>
            </a:r>
            <a:r>
              <a:rPr lang="el-GR" sz="2000" b="1" i="1" dirty="0"/>
              <a:t> </a:t>
            </a:r>
            <a:r>
              <a:rPr lang="el-GR" sz="2000" b="1" i="1" dirty="0" err="1"/>
              <a:t>Nevers</a:t>
            </a:r>
            <a:r>
              <a:rPr lang="el-GR" sz="2000" b="1" i="1" dirty="0"/>
              <a:t>, ιδιοκτήτρια ενός μεγάλου καταστήματος</a:t>
            </a:r>
            <a:r>
              <a:rPr lang="el-GR" sz="2000" i="1" dirty="0"/>
              <a:t> λιανικής/χονδρικής πώλησης χαλιών, μόλις έλαβε μία παραγγελία για τοποθέτηση χαλιών σε ένα καινούργιο σπίτι. Θέλοντας να επαναλάβει τις οδηγίες, η </a:t>
            </a:r>
            <a:r>
              <a:rPr lang="el-GR" sz="2000" i="1" dirty="0" err="1"/>
              <a:t>Lois</a:t>
            </a:r>
            <a:r>
              <a:rPr lang="el-GR" sz="2000" i="1" dirty="0"/>
              <a:t> απευθύνθηκε στον </a:t>
            </a:r>
            <a:r>
              <a:rPr lang="el-GR" sz="2000" i="1" dirty="0" err="1"/>
              <a:t>Ty</a:t>
            </a:r>
            <a:r>
              <a:rPr lang="el-GR" sz="2000" i="1" dirty="0"/>
              <a:t> </a:t>
            </a:r>
            <a:r>
              <a:rPr lang="el-GR" sz="2000" i="1" dirty="0" err="1"/>
              <a:t>Lawson</a:t>
            </a:r>
            <a:r>
              <a:rPr lang="el-GR" sz="2000" i="1" dirty="0"/>
              <a:t>, </a:t>
            </a:r>
            <a:r>
              <a:rPr lang="el-GR" sz="2000" i="1" dirty="0" err="1"/>
              <a:t>τo</a:t>
            </a:r>
            <a:r>
              <a:rPr lang="el-GR" sz="2000" i="1" dirty="0"/>
              <a:t> νεαρό επόπτη μίας ομάδας προσωπικού εγκατάστασης – πολύ συμπαθή σε' όλα τα μέλη της ομάδας εργασίας του, ο οποίος αισθανόταν πολύ περήφανος για την ποιότητα της εργασίας που προσέφερε η ομάδα του, "</a:t>
            </a:r>
            <a:r>
              <a:rPr lang="el-GR" sz="2000" i="1" dirty="0" err="1"/>
              <a:t>Ty</a:t>
            </a:r>
            <a:r>
              <a:rPr lang="el-GR" sz="2000" i="1" dirty="0"/>
              <a:t>, </a:t>
            </a:r>
            <a:r>
              <a:rPr lang="el-GR" sz="2000" b="1" i="1" dirty="0"/>
              <a:t>αναθέτω αυτή τη δουλειά σε εσένα και το προσωπικό σου</a:t>
            </a:r>
            <a:r>
              <a:rPr lang="el-GR" sz="2000" i="1" dirty="0"/>
              <a:t>. </a:t>
            </a:r>
            <a:r>
              <a:rPr lang="el-GR" sz="2000" b="1" i="1" dirty="0"/>
              <a:t>Πρόσεξε ιδιαίτερα να γίνει καλή δουλειά σε αυτό, έτσι;" Αμέσως ο </a:t>
            </a:r>
            <a:r>
              <a:rPr lang="el-GR" sz="2000" b="1" i="1" dirty="0" err="1"/>
              <a:t>Ty</a:t>
            </a:r>
            <a:r>
              <a:rPr lang="el-GR" sz="2000" b="1" i="1" dirty="0"/>
              <a:t> απάντησε, "Γιατί σ’ εμένα; </a:t>
            </a:r>
            <a:r>
              <a:rPr lang="el-GR" sz="2000" i="1" dirty="0"/>
              <a:t>Γιατί δεν τη δίνεις σε έναν από τους άλλους επικεφαλής ομάδων, έτσι για αλλαγή." Η </a:t>
            </a:r>
            <a:r>
              <a:rPr lang="el-GR" sz="2000" i="1" dirty="0" err="1"/>
              <a:t>Lois</a:t>
            </a:r>
            <a:r>
              <a:rPr lang="el-GR" sz="2000" i="1" dirty="0"/>
              <a:t> ξαφνιάστηκε κάπως από την αντίδραση του νεαρού υφισταμένου της, επειδή αυτή η αντίδραση έμοιαζε τόσο έξω από το χαρακτήρα του. </a:t>
            </a:r>
            <a:endParaRPr lang="el-GR" sz="2000" dirty="0" smtClean="0"/>
          </a:p>
        </p:txBody>
      </p:sp>
      <p:sp>
        <p:nvSpPr>
          <p:cNvPr id="4" name="Date Placeholder 3"/>
          <p:cNvSpPr>
            <a:spLocks noGrp="1"/>
          </p:cNvSpPr>
          <p:nvPr>
            <p:ph type="dt" sz="half" idx="10"/>
          </p:nvPr>
        </p:nvSpPr>
        <p:spPr/>
        <p:txBody>
          <a:bodyPr/>
          <a:lstStyle/>
          <a:p>
            <a:fld id="{00D048C6-0A96-4BBE-B02D-E600EEE3DD41}"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26604624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92088"/>
          </a:xfrm>
        </p:spPr>
        <p:txBody>
          <a:bodyPr>
            <a:normAutofit fontScale="90000"/>
          </a:bodyPr>
          <a:lstStyle/>
          <a:p>
            <a:r>
              <a:rPr lang="el-GR" sz="3200" dirty="0"/>
              <a:t/>
            </a:r>
            <a:br>
              <a:rPr lang="el-GR" sz="3200" dirty="0"/>
            </a:br>
            <a:r>
              <a:rPr lang="el-GR" sz="2800" b="1" dirty="0"/>
              <a:t>Κοινωνική Διάσταση της </a:t>
            </a:r>
            <a:r>
              <a:rPr lang="el-GR" sz="2800" b="1" dirty="0" err="1"/>
              <a:t>Συμπερίφοράς</a:t>
            </a:r>
            <a:r>
              <a:rPr lang="el-GR" sz="2800" b="1" dirty="0"/>
              <a:t> </a:t>
            </a:r>
            <a:r>
              <a:rPr lang="el-GR" sz="2800" dirty="0"/>
              <a:t/>
            </a:r>
            <a:br>
              <a:rPr lang="el-GR" sz="2800" dirty="0"/>
            </a:br>
            <a:endParaRPr lang="en-US" sz="3100" dirty="0"/>
          </a:p>
        </p:txBody>
      </p:sp>
      <p:sp>
        <p:nvSpPr>
          <p:cNvPr id="3" name="Content Placeholder 2"/>
          <p:cNvSpPr>
            <a:spLocks noGrp="1"/>
          </p:cNvSpPr>
          <p:nvPr>
            <p:ph idx="1"/>
          </p:nvPr>
        </p:nvSpPr>
        <p:spPr>
          <a:xfrm>
            <a:off x="1043492" y="1844824"/>
            <a:ext cx="6777317" cy="4248472"/>
          </a:xfrm>
        </p:spPr>
        <p:txBody>
          <a:bodyPr>
            <a:noAutofit/>
          </a:bodyPr>
          <a:lstStyle/>
          <a:p>
            <a:pPr algn="just"/>
            <a:r>
              <a:rPr lang="el-GR" sz="1600" dirty="0" smtClean="0"/>
              <a:t>Όταν </a:t>
            </a:r>
            <a:r>
              <a:rPr lang="el-GR" sz="1600" dirty="0"/>
              <a:t>η </a:t>
            </a:r>
            <a:r>
              <a:rPr lang="el-GR" sz="1600" dirty="0" err="1"/>
              <a:t>Elaine</a:t>
            </a:r>
            <a:r>
              <a:rPr lang="el-GR" sz="1600" dirty="0"/>
              <a:t> ήρθε αντιμέτωπη με έναν εξαγριωμένο πελάτη, του είπε: "Δε σας κατηγορώ που απογοητευτήκατε και λυπάμαι που έχουμε λίγες παραπάνω κρατήσεις απ’ όσες θα </a:t>
            </a:r>
            <a:r>
              <a:rPr lang="el-GR" sz="1600" dirty="0" smtClean="0"/>
              <a:t>έπρεπε</a:t>
            </a:r>
            <a:r>
              <a:rPr lang="el-GR" sz="1600" dirty="0"/>
              <a:t>. </a:t>
            </a:r>
            <a:endParaRPr lang="el-GR" sz="1600" dirty="0" smtClean="0"/>
          </a:p>
          <a:p>
            <a:pPr algn="just"/>
            <a:endParaRPr lang="el-GR" sz="1600" dirty="0" smtClean="0"/>
          </a:p>
          <a:p>
            <a:pPr algn="just"/>
            <a:r>
              <a:rPr lang="el-GR" sz="1600" dirty="0" smtClean="0"/>
              <a:t>Έχουμε </a:t>
            </a:r>
            <a:r>
              <a:rPr lang="el-GR" sz="1600" dirty="0"/>
              <a:t>κάνει κράτηση για εσάς σε ένα πολύ ωραίο ξενοδοχείο εδώ κοντά, και η δωρεάν υπηρεσία ξενάγησης του ξενοδοχείου θα σας ξεναγήσει σε διάφορα μέρη της περιοχής. </a:t>
            </a:r>
            <a:endParaRPr lang="el-GR" sz="1600" dirty="0" smtClean="0"/>
          </a:p>
          <a:p>
            <a:pPr algn="just"/>
            <a:endParaRPr lang="el-GR" sz="1600" dirty="0" smtClean="0"/>
          </a:p>
          <a:p>
            <a:pPr algn="just"/>
            <a:r>
              <a:rPr lang="el-GR" sz="1600" dirty="0" smtClean="0"/>
              <a:t>Εκτιμούμε </a:t>
            </a:r>
            <a:r>
              <a:rPr lang="el-GR" sz="1600" dirty="0"/>
              <a:t>την υποστήριξη σας και θα καταβάλουμε κάθε προσπάθεια, ώστε να σιγουρευτούμε ότι οι εναλλακτικές κρατήσεις και η εξυπηρέτηση που θα λάβετε θα είναι ικανοποιητικές. </a:t>
            </a:r>
            <a:endParaRPr lang="el-GR" sz="1600" dirty="0" smtClean="0"/>
          </a:p>
          <a:p>
            <a:pPr algn="just"/>
            <a:endParaRPr lang="el-GR" sz="1600" dirty="0" smtClean="0"/>
          </a:p>
          <a:p>
            <a:pPr algn="just"/>
            <a:r>
              <a:rPr lang="el-GR" sz="1600" dirty="0" smtClean="0"/>
              <a:t>Επίσης</a:t>
            </a:r>
            <a:r>
              <a:rPr lang="el-GR" sz="1600" dirty="0"/>
              <a:t>, θα ήθελα να σας δώσω δύο δωρεάν εισιτήρια για δείπνο στην αίθουσα του ξενοδοχείου μας νια εσάς και τον καλεσμένο σας." </a:t>
            </a:r>
            <a:endParaRPr lang="en-US" sz="16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20</a:t>
            </a:fld>
            <a:endParaRPr lang="el-GR"/>
          </a:p>
        </p:txBody>
      </p:sp>
    </p:spTree>
    <p:extLst>
      <p:ext uri="{BB962C8B-B14F-4D97-AF65-F5344CB8AC3E}">
        <p14:creationId xmlns:p14="http://schemas.microsoft.com/office/powerpoint/2010/main" val="473575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52736"/>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600" b="1" i="1" dirty="0" smtClean="0"/>
              <a:t>Ποιο </a:t>
            </a:r>
            <a:r>
              <a:rPr lang="el-GR" sz="1600" b="1" i="1" dirty="0"/>
              <a:t>Έρχεται Πρώτο, </a:t>
            </a:r>
            <a:endParaRPr lang="el-GR" sz="1600" dirty="0"/>
          </a:p>
          <a:p>
            <a:pPr marL="68580" indent="0" algn="just">
              <a:buNone/>
            </a:pPr>
            <a:r>
              <a:rPr lang="el-GR" sz="1600" b="1" i="1" dirty="0"/>
              <a:t>Ηθικοί Πολίτες ή Ηθικοί θεσμοί; </a:t>
            </a:r>
            <a:endParaRPr lang="el-GR" sz="1600" b="1" i="1" dirty="0" smtClean="0"/>
          </a:p>
          <a:p>
            <a:pPr algn="just"/>
            <a:endParaRPr lang="el-GR" sz="1600" dirty="0"/>
          </a:p>
          <a:p>
            <a:pPr algn="just"/>
            <a:r>
              <a:rPr lang="el-GR" sz="1600" i="1" dirty="0"/>
              <a:t>Η </a:t>
            </a:r>
            <a:r>
              <a:rPr lang="el-GR" sz="1600" i="1" dirty="0" err="1"/>
              <a:t>Christina</a:t>
            </a:r>
            <a:r>
              <a:rPr lang="el-GR" sz="1600" i="1" dirty="0"/>
              <a:t> </a:t>
            </a:r>
            <a:r>
              <a:rPr lang="el-GR" sz="1600" i="1" dirty="0" err="1"/>
              <a:t>Hoff</a:t>
            </a:r>
            <a:r>
              <a:rPr lang="el-GR" sz="1600" i="1" dirty="0"/>
              <a:t> </a:t>
            </a:r>
            <a:r>
              <a:rPr lang="el-GR" sz="1600" i="1" dirty="0" err="1"/>
              <a:t>Sommers</a:t>
            </a:r>
            <a:r>
              <a:rPr lang="el-GR" sz="1600" i="1" dirty="0"/>
              <a:t>, μία καθηγήτρια φιλοσοφίας στο Πανεπιστήμιο </a:t>
            </a:r>
            <a:r>
              <a:rPr lang="el-GR" sz="1600" i="1" dirty="0" err="1"/>
              <a:t>Clark</a:t>
            </a:r>
            <a:r>
              <a:rPr lang="el-GR" sz="1600" i="1" dirty="0"/>
              <a:t> στη </a:t>
            </a:r>
            <a:r>
              <a:rPr lang="el-GR" sz="1600" i="1" dirty="0" err="1"/>
              <a:t>Worchester</a:t>
            </a:r>
            <a:r>
              <a:rPr lang="el-GR" sz="1600" i="1" dirty="0"/>
              <a:t>, στη </a:t>
            </a:r>
            <a:r>
              <a:rPr lang="el-GR" sz="1600" i="1" dirty="0" err="1"/>
              <a:t>Μασσαχουσέτη</a:t>
            </a:r>
            <a:r>
              <a:rPr lang="el-GR" sz="1600" i="1" dirty="0"/>
              <a:t>, διαφωνεί με τον τρόπο που διδάσκεται η ηθικολογία στα Αμερικάνικα κολέγια. </a:t>
            </a:r>
            <a:endParaRPr lang="el-GR" sz="1600" i="1" dirty="0" smtClean="0"/>
          </a:p>
          <a:p>
            <a:pPr algn="just"/>
            <a:endParaRPr lang="el-GR" sz="1600" i="1" dirty="0" smtClean="0"/>
          </a:p>
          <a:p>
            <a:pPr algn="just"/>
            <a:r>
              <a:rPr lang="el-GR" sz="1600" i="1" dirty="0" smtClean="0"/>
              <a:t>Πιστεύει </a:t>
            </a:r>
            <a:r>
              <a:rPr lang="el-GR" sz="1600" i="1" dirty="0"/>
              <a:t>ότι δίνεται υπερβολική έμφαση σε θέματα κοινωνικής τακτικής, ενώ δε δίνεται καθόλου, ή δίνεται πολύ λίγη, προσοχή σε θέματα σχετικά με την προσωπική ηθική, όπως είναι η υποκρισία, η αυταπάτη και η σκληρότητα. </a:t>
            </a:r>
            <a:endParaRPr lang="el-GR" sz="1600" dirty="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21</a:t>
            </a:fld>
            <a:endParaRPr lang="el-GR"/>
          </a:p>
        </p:txBody>
      </p:sp>
    </p:spTree>
    <p:extLst>
      <p:ext uri="{BB962C8B-B14F-4D97-AF65-F5344CB8AC3E}">
        <p14:creationId xmlns:p14="http://schemas.microsoft.com/office/powerpoint/2010/main" val="4125440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52736"/>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600" b="1" i="1" dirty="0" smtClean="0"/>
              <a:t>Ποιο </a:t>
            </a:r>
            <a:r>
              <a:rPr lang="el-GR" sz="1600" b="1" i="1" dirty="0"/>
              <a:t>Έρχεται Πρώτο, </a:t>
            </a:r>
            <a:endParaRPr lang="el-GR" sz="1600" dirty="0"/>
          </a:p>
          <a:p>
            <a:pPr marL="68580" indent="0" algn="just">
              <a:buNone/>
            </a:pPr>
            <a:r>
              <a:rPr lang="el-GR" sz="1600" b="1" i="1" dirty="0"/>
              <a:t>Ηθικοί Πολίτες ή Ηθικοί θεσμοί; </a:t>
            </a:r>
            <a:endParaRPr lang="el-GR" sz="1600" b="1" i="1" dirty="0" smtClean="0"/>
          </a:p>
          <a:p>
            <a:pPr algn="just"/>
            <a:endParaRPr lang="el-GR" sz="1600" dirty="0"/>
          </a:p>
          <a:p>
            <a:pPr algn="just"/>
            <a:r>
              <a:rPr lang="el-GR" sz="1600" i="1" dirty="0" smtClean="0"/>
              <a:t>Μία </a:t>
            </a:r>
            <a:r>
              <a:rPr lang="el-GR" sz="1600" i="1" dirty="0"/>
              <a:t>από τις συναδέλφους της </a:t>
            </a:r>
            <a:r>
              <a:rPr lang="el-GR" sz="1600" i="1" dirty="0" err="1"/>
              <a:t>Sommers</a:t>
            </a:r>
            <a:r>
              <a:rPr lang="el-GR" sz="1600" i="1" dirty="0"/>
              <a:t> είχε διαφορετική γνώμη</a:t>
            </a:r>
            <a:r>
              <a:rPr lang="el-GR" sz="1600" i="1" dirty="0" smtClean="0"/>
              <a:t>.</a:t>
            </a:r>
          </a:p>
          <a:p>
            <a:pPr algn="just"/>
            <a:r>
              <a:rPr lang="el-GR" sz="1600" i="1" dirty="0" smtClean="0"/>
              <a:t> </a:t>
            </a:r>
            <a:r>
              <a:rPr lang="el-GR" sz="1600" i="1" dirty="0"/>
              <a:t>Αυτή η συνάδελφος πίστευε ότι είναι προτιμότερο να επικεντρώνει την προσοχή της σε σημαντικότερα θέματα ηθικής, όπως αυτά της κοινωνικής αδικίας, της καταπίεσης των μειονοτήτων, της διαφθοράς στις μεγάλες επιχειρήσεις, των παραβάσεων των πολυεθνικών εταιρειών στις χώρες Του Τρίτου Κόσμου, χωρίς να στρέφει το ενδιαφέρον της σε θέματα προσωπικής ηθικής. </a:t>
            </a:r>
            <a:endParaRPr lang="el-GR" sz="1600" i="1" dirty="0" smtClean="0"/>
          </a:p>
          <a:p>
            <a:pPr algn="just"/>
            <a:r>
              <a:rPr lang="el-GR" sz="1600" i="1" dirty="0" smtClean="0"/>
              <a:t>Η </a:t>
            </a:r>
            <a:r>
              <a:rPr lang="el-GR" sz="1600" i="1" dirty="0"/>
              <a:t>συνάδελφος υποστήριξε το εξής: "Δε θα έχεις ηθικούς ανθρώπους μέχρι να αποκτήσεις ηθικούς θεσμούς. Δε θα έχεις ηθικούς πολίτες μέχρι να έχεις ηθική κυβέρνηση." </a:t>
            </a:r>
            <a:endParaRPr lang="en-US" sz="16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22</a:t>
            </a:fld>
            <a:endParaRPr lang="el-GR"/>
          </a:p>
        </p:txBody>
      </p:sp>
    </p:spTree>
    <p:extLst>
      <p:ext uri="{BB962C8B-B14F-4D97-AF65-F5344CB8AC3E}">
        <p14:creationId xmlns:p14="http://schemas.microsoft.com/office/powerpoint/2010/main" val="23589923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a:p>
          <a:p>
            <a:pPr algn="just"/>
            <a:r>
              <a:rPr lang="el-GR" sz="1400" i="1" dirty="0"/>
              <a:t>Στο τέλος του εξαμήνου, η συνάδελφος μπήκε στο γραφείο </a:t>
            </a:r>
            <a:r>
              <a:rPr lang="el-GR" sz="1400" i="1" dirty="0" err="1"/>
              <a:t>τής</a:t>
            </a:r>
            <a:r>
              <a:rPr lang="el-GR" sz="1400" i="1" dirty="0"/>
              <a:t> καθηγήτριας </a:t>
            </a:r>
            <a:r>
              <a:rPr lang="el-GR" sz="1400" i="1" dirty="0" err="1"/>
              <a:t>Sommers</a:t>
            </a:r>
            <a:r>
              <a:rPr lang="el-GR" sz="1400" i="1" dirty="0"/>
              <a:t> κρατώντας μια στοίβα γραπτών και έδειχνε πολύ στεναχωρημένη. </a:t>
            </a:r>
            <a:endParaRPr lang="el-GR" sz="1400" i="1" dirty="0" smtClean="0"/>
          </a:p>
          <a:p>
            <a:pPr algn="just"/>
            <a:endParaRPr lang="el-GR" sz="1400" i="1" dirty="0" smtClean="0"/>
          </a:p>
          <a:p>
            <a:pPr algn="just"/>
            <a:r>
              <a:rPr lang="el-GR" sz="1400" i="1" dirty="0" smtClean="0"/>
              <a:t>Τελικά</a:t>
            </a:r>
            <a:r>
              <a:rPr lang="el-GR" sz="1400" i="1" dirty="0"/>
              <a:t>, </a:t>
            </a:r>
            <a:r>
              <a:rPr lang="el-GR" sz="1400" b="1" i="1" dirty="0"/>
              <a:t>περισσότεροι από τους μισούς μαθητές </a:t>
            </a:r>
            <a:r>
              <a:rPr lang="el-GR" sz="1400" i="1" dirty="0"/>
              <a:t>στην τάξη της </a:t>
            </a:r>
            <a:r>
              <a:rPr lang="el-GR" sz="1400" b="1" i="1" dirty="0"/>
              <a:t>ηθικολογίας είχαν αντιγράψει</a:t>
            </a:r>
            <a:r>
              <a:rPr lang="el-GR" sz="1400" i="1" dirty="0"/>
              <a:t> μακροσκελή αποσπάσματα από κείμενα από τη δευτερογενή λογοτεχνία. </a:t>
            </a:r>
            <a:endParaRPr lang="el-GR" sz="1400" i="1" dirty="0" smtClean="0"/>
          </a:p>
          <a:p>
            <a:pPr algn="just"/>
            <a:endParaRPr lang="el-GR" sz="1400" dirty="0"/>
          </a:p>
          <a:p>
            <a:pPr algn="just"/>
            <a:r>
              <a:rPr lang="el-GR" sz="1400" b="1" i="1" dirty="0"/>
              <a:t>Οι εκπαιδευτικοί διαφωνούν στο θέμα της διδασκαλίας της ηθικής</a:t>
            </a:r>
            <a:r>
              <a:rPr lang="el-GR" sz="1400" i="1" dirty="0"/>
              <a:t>, </a:t>
            </a:r>
            <a:r>
              <a:rPr lang="el-GR" sz="1400" b="1" i="1" u="sng" dirty="0"/>
              <a:t>αλλά παραμένει γεγονός ότι έχουν ξεσπάσει μεγάλα σκάνδαλα για αντιγραφή </a:t>
            </a:r>
            <a:r>
              <a:rPr lang="el-GR" sz="1400" i="1" dirty="0"/>
              <a:t>σε πολλά από τα καλύτερα πανεπιστήμια των Ηνωμένων Πολιτειών. </a:t>
            </a:r>
            <a:endParaRPr lang="el-GR" sz="1400" i="1"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23</a:t>
            </a:fld>
            <a:endParaRPr lang="el-GR"/>
          </a:p>
        </p:txBody>
      </p:sp>
    </p:spTree>
    <p:extLst>
      <p:ext uri="{BB962C8B-B14F-4D97-AF65-F5344CB8AC3E}">
        <p14:creationId xmlns:p14="http://schemas.microsoft.com/office/powerpoint/2010/main" val="36734406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a:p>
          <a:p>
            <a:pPr algn="ctr"/>
            <a:r>
              <a:rPr lang="el-GR" sz="1400" i="1" dirty="0" smtClean="0"/>
              <a:t>Σε </a:t>
            </a:r>
            <a:r>
              <a:rPr lang="el-GR" sz="1400" i="1" dirty="0"/>
              <a:t>μία πρόσφατη έρευνα από την </a:t>
            </a:r>
            <a:r>
              <a:rPr lang="el-GR" sz="1400" i="1" dirty="0" err="1"/>
              <a:t>Boston</a:t>
            </a:r>
            <a:r>
              <a:rPr lang="el-GR" sz="1400" i="1" dirty="0"/>
              <a:t> </a:t>
            </a:r>
            <a:r>
              <a:rPr lang="el-GR" sz="1400" i="1" dirty="0" err="1"/>
              <a:t>Globe</a:t>
            </a:r>
            <a:r>
              <a:rPr lang="el-GR" sz="1400" i="1" dirty="0"/>
              <a:t> υποστηρίζεται </a:t>
            </a:r>
            <a:r>
              <a:rPr lang="el-GR" sz="1400" i="1" dirty="0" smtClean="0"/>
              <a:t>ότι:</a:t>
            </a:r>
          </a:p>
          <a:p>
            <a:pPr marL="68580" indent="0" algn="ctr">
              <a:buNone/>
            </a:pPr>
            <a:r>
              <a:rPr lang="el-GR" sz="1400" i="1" dirty="0" smtClean="0"/>
              <a:t> </a:t>
            </a:r>
            <a:r>
              <a:rPr lang="el-GR" sz="1800" b="1" i="1" u="sng" dirty="0" smtClean="0">
                <a:solidFill>
                  <a:srgbClr val="C00000"/>
                </a:solidFill>
              </a:rPr>
              <a:t>το 75 % </a:t>
            </a:r>
            <a:r>
              <a:rPr lang="el-GR" sz="1400" i="1" dirty="0" smtClean="0"/>
              <a:t>των μαθητών </a:t>
            </a:r>
            <a:r>
              <a:rPr lang="el-GR" sz="1400" i="1" dirty="0"/>
              <a:t>της δευτεροβάθμιας </a:t>
            </a:r>
            <a:r>
              <a:rPr lang="el-GR" sz="1400" i="1" dirty="0" smtClean="0"/>
              <a:t>εκπαίδευσης</a:t>
            </a:r>
          </a:p>
          <a:p>
            <a:pPr marL="68580" indent="0" algn="ctr">
              <a:buNone/>
            </a:pPr>
            <a:r>
              <a:rPr lang="el-GR" sz="1600" b="1" i="1" u="sng" dirty="0" smtClean="0">
                <a:solidFill>
                  <a:srgbClr val="7030A0"/>
                </a:solidFill>
              </a:rPr>
              <a:t>παραδέχεται </a:t>
            </a:r>
          </a:p>
          <a:p>
            <a:pPr marL="68580" indent="0" algn="ctr">
              <a:buNone/>
            </a:pPr>
            <a:r>
              <a:rPr lang="el-GR" sz="1600" b="1" i="1" u="sng" dirty="0" smtClean="0">
                <a:solidFill>
                  <a:srgbClr val="C00000"/>
                </a:solidFill>
              </a:rPr>
              <a:t>ότι </a:t>
            </a:r>
            <a:r>
              <a:rPr lang="el-GR" sz="1600" b="1" i="1" u="sng" dirty="0">
                <a:solidFill>
                  <a:srgbClr val="C00000"/>
                </a:solidFill>
              </a:rPr>
              <a:t>αντιγράφει</a:t>
            </a:r>
            <a:r>
              <a:rPr lang="el-GR" sz="1400" i="1" dirty="0">
                <a:solidFill>
                  <a:srgbClr val="C00000"/>
                </a:solidFill>
              </a:rPr>
              <a:t>. </a:t>
            </a:r>
            <a:endParaRPr lang="el-GR" sz="1400" i="1" dirty="0" smtClean="0">
              <a:solidFill>
                <a:srgbClr val="C00000"/>
              </a:solidFill>
            </a:endParaRPr>
          </a:p>
          <a:p>
            <a:pPr algn="just"/>
            <a:endParaRPr lang="el-GR" sz="1400" i="1" dirty="0" smtClean="0"/>
          </a:p>
          <a:p>
            <a:pPr algn="ctr"/>
            <a:r>
              <a:rPr lang="el-GR" sz="1400" i="1" u="sng" dirty="0" smtClean="0">
                <a:solidFill>
                  <a:srgbClr val="7030A0"/>
                </a:solidFill>
              </a:rPr>
              <a:t>Για </a:t>
            </a:r>
            <a:r>
              <a:rPr lang="el-GR" sz="1400" i="1" u="sng" dirty="0">
                <a:solidFill>
                  <a:srgbClr val="7030A0"/>
                </a:solidFill>
              </a:rPr>
              <a:t>τους μαθητές των κολεγίων, το νούμερο </a:t>
            </a:r>
            <a:r>
              <a:rPr lang="el-GR" sz="1400" i="1" u="sng" dirty="0" smtClean="0">
                <a:solidFill>
                  <a:srgbClr val="7030A0"/>
                </a:solidFill>
              </a:rPr>
              <a:t>είναι:</a:t>
            </a:r>
          </a:p>
          <a:p>
            <a:pPr marL="68580" indent="0" algn="ctr">
              <a:buNone/>
            </a:pPr>
            <a:r>
              <a:rPr lang="el-GR" sz="1600" b="1" i="1" u="sng" dirty="0" smtClean="0">
                <a:solidFill>
                  <a:srgbClr val="C00000"/>
                </a:solidFill>
              </a:rPr>
              <a:t> </a:t>
            </a:r>
            <a:r>
              <a:rPr lang="el-GR" sz="1600" b="1" i="1" u="sng" dirty="0">
                <a:solidFill>
                  <a:srgbClr val="C00000"/>
                </a:solidFill>
              </a:rPr>
              <a:t>50 </a:t>
            </a:r>
            <a:r>
              <a:rPr lang="el-GR" sz="1600" b="1" i="1" u="sng" dirty="0">
                <a:solidFill>
                  <a:srgbClr val="C00000"/>
                </a:solidFill>
              </a:rPr>
              <a:t>%</a:t>
            </a:r>
            <a:r>
              <a:rPr lang="el-GR" sz="1600" b="1" i="1" u="sng" dirty="0" smtClean="0">
                <a:solidFill>
                  <a:srgbClr val="C00000"/>
                </a:solidFill>
              </a:rPr>
              <a:t>.</a:t>
            </a:r>
          </a:p>
          <a:p>
            <a:pPr algn="just"/>
            <a:endParaRPr lang="el-GR" sz="1400" i="1" dirty="0" smtClean="0"/>
          </a:p>
          <a:p>
            <a:pPr algn="ctr"/>
            <a:r>
              <a:rPr lang="el-GR" sz="1400" i="1" dirty="0" smtClean="0"/>
              <a:t> </a:t>
            </a:r>
            <a:r>
              <a:rPr lang="el-GR" sz="1400" i="1" dirty="0"/>
              <a:t>Σε μία έρευνα που πραγματοποιήθηκε από την U.S. </a:t>
            </a:r>
            <a:r>
              <a:rPr lang="el-GR" sz="1400" i="1" dirty="0" err="1"/>
              <a:t>News</a:t>
            </a:r>
            <a:r>
              <a:rPr lang="el-GR" sz="1400" i="1" dirty="0"/>
              <a:t> and </a:t>
            </a:r>
            <a:r>
              <a:rPr lang="el-GR" sz="1400" i="1" dirty="0" err="1"/>
              <a:t>World</a:t>
            </a:r>
            <a:r>
              <a:rPr lang="el-GR" sz="1400" i="1" dirty="0"/>
              <a:t> </a:t>
            </a:r>
            <a:r>
              <a:rPr lang="el-GR" sz="1400" i="1" dirty="0" err="1"/>
              <a:t>Report</a:t>
            </a:r>
            <a:r>
              <a:rPr lang="el-GR" sz="1400" i="1" dirty="0"/>
              <a:t> ερωτήθηκαν μαθητές κολεγίου </a:t>
            </a:r>
            <a:endParaRPr lang="el-GR" sz="1400" i="1" dirty="0" smtClean="0"/>
          </a:p>
          <a:p>
            <a:pPr marL="68580" indent="0" algn="ctr">
              <a:buNone/>
            </a:pPr>
            <a:r>
              <a:rPr lang="el-GR" sz="1400" b="1" i="1" u="sng" dirty="0" smtClean="0">
                <a:solidFill>
                  <a:srgbClr val="7030A0"/>
                </a:solidFill>
              </a:rPr>
              <a:t>αν </a:t>
            </a:r>
            <a:r>
              <a:rPr lang="el-GR" sz="1400" b="1" i="1" u="sng" dirty="0">
                <a:solidFill>
                  <a:srgbClr val="7030A0"/>
                </a:solidFill>
              </a:rPr>
              <a:t>θα έκλεβαν από έναν εργοδότη. </a:t>
            </a:r>
            <a:endParaRPr lang="el-GR" sz="1400" b="1" i="1" u="sng" dirty="0" smtClean="0">
              <a:solidFill>
                <a:srgbClr val="7030A0"/>
              </a:solidFill>
            </a:endParaRPr>
          </a:p>
          <a:p>
            <a:pPr algn="ctr"/>
            <a:r>
              <a:rPr lang="el-GR" sz="1400" b="1" i="1" u="sng" dirty="0" smtClean="0">
                <a:solidFill>
                  <a:srgbClr val="7030A0"/>
                </a:solidFill>
              </a:rPr>
              <a:t>Το </a:t>
            </a:r>
            <a:r>
              <a:rPr lang="el-GR" sz="1600" b="1" i="1" u="sng" dirty="0">
                <a:solidFill>
                  <a:srgbClr val="C00000"/>
                </a:solidFill>
              </a:rPr>
              <a:t>34 </a:t>
            </a:r>
            <a:r>
              <a:rPr lang="el-GR" sz="1600" b="1" i="1" u="sng" dirty="0" smtClean="0">
                <a:solidFill>
                  <a:srgbClr val="C00000"/>
                </a:solidFill>
              </a:rPr>
              <a:t>% </a:t>
            </a:r>
            <a:r>
              <a:rPr lang="el-GR" sz="1400" b="1" i="1" u="sng" dirty="0" smtClean="0">
                <a:solidFill>
                  <a:srgbClr val="7030A0"/>
                </a:solidFill>
              </a:rPr>
              <a:t>απάντησε </a:t>
            </a:r>
            <a:r>
              <a:rPr lang="el-GR" sz="1400" b="1" i="1" u="sng" dirty="0">
                <a:solidFill>
                  <a:srgbClr val="7030A0"/>
                </a:solidFill>
              </a:rPr>
              <a:t>καταφατικά</a:t>
            </a:r>
            <a:r>
              <a:rPr lang="el-GR" sz="1400" b="1" i="1" u="sng" dirty="0"/>
              <a:t>. </a:t>
            </a:r>
            <a:endParaRPr lang="en-US" sz="14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24</a:t>
            </a:fld>
            <a:endParaRPr lang="el-GR"/>
          </a:p>
        </p:txBody>
      </p:sp>
    </p:spTree>
    <p:extLst>
      <p:ext uri="{BB962C8B-B14F-4D97-AF65-F5344CB8AC3E}">
        <p14:creationId xmlns:p14="http://schemas.microsoft.com/office/powerpoint/2010/main" val="11458128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a:p>
          <a:p>
            <a:pPr algn="just"/>
            <a:r>
              <a:rPr lang="el-GR" sz="1400" i="1" dirty="0"/>
              <a:t>Εξαιτίας αυτών αλλά και άλλων στατιστικών στοιχείων, ένας διαρκώς αυξανόμενος αριθμός εκπαιδευτικών υποστηρίζει τη θέση της καθηγήτριας </a:t>
            </a:r>
            <a:r>
              <a:rPr lang="el-GR" sz="1400" i="1" dirty="0" err="1"/>
              <a:t>Sommers</a:t>
            </a:r>
            <a:r>
              <a:rPr lang="el-GR" sz="1400" i="1" dirty="0"/>
              <a:t> και πιστεύει ότι </a:t>
            </a:r>
            <a:r>
              <a:rPr lang="el-GR" sz="1400" b="1" i="1" u="sng" dirty="0"/>
              <a:t>οι καθηγητές πρέπει να επιμένουν στους βασικούς κανόνες της ευγένειας, της τιμιότητας και του δικαίου μέσα στην τάξη και στο χώρο εργασίας</a:t>
            </a:r>
            <a:r>
              <a:rPr lang="el-GR" sz="1400" b="1" i="1" u="sng" dirty="0" smtClean="0"/>
              <a:t>.</a:t>
            </a:r>
          </a:p>
          <a:p>
            <a:pPr algn="just"/>
            <a:endParaRPr lang="el-GR" sz="1400" i="1" dirty="0" smtClean="0"/>
          </a:p>
          <a:p>
            <a:pPr algn="just"/>
            <a:r>
              <a:rPr lang="el-GR" sz="1400" i="1" dirty="0" smtClean="0"/>
              <a:t> </a:t>
            </a:r>
            <a:r>
              <a:rPr lang="el-GR" sz="1400" b="1" i="1" u="sng" dirty="0"/>
              <a:t>Όταν οι εργαζόμενοι εξαπατούν και κλέβουν, </a:t>
            </a:r>
            <a:r>
              <a:rPr lang="el-GR" sz="1400" b="1" i="1" u="sng" dirty="0">
                <a:solidFill>
                  <a:srgbClr val="7030A0"/>
                </a:solidFill>
              </a:rPr>
              <a:t>θέτουν σε κίνδυνο την εμπιστοσύνη την οποία έχουν στην επιχείρηση αγοραστές και πελάτες, </a:t>
            </a:r>
            <a:endParaRPr lang="el-GR" sz="1400" b="1" i="1" u="sng" dirty="0" smtClean="0">
              <a:solidFill>
                <a:srgbClr val="7030A0"/>
              </a:solidFill>
            </a:endParaRPr>
          </a:p>
          <a:p>
            <a:pPr algn="just"/>
            <a:r>
              <a:rPr lang="el-GR" sz="1400" b="1" i="1" u="sng" dirty="0" smtClean="0"/>
              <a:t>καθώς </a:t>
            </a:r>
            <a:r>
              <a:rPr lang="el-GR" sz="1400" b="1" i="1" u="sng" dirty="0"/>
              <a:t>επίσης και την εμπιστοσύνη που οι εργοδότες και οι εργαζόμενοι πρέπει να έχουν ο ένας στον άλλο. </a:t>
            </a:r>
            <a:endParaRPr lang="el-GR" sz="1400" b="1" i="1" u="sng" dirty="0"/>
          </a:p>
          <a:p>
            <a:pPr algn="just"/>
            <a:endParaRPr lang="el-GR" sz="1400" b="1" i="1" u="sng" dirty="0" smtClean="0"/>
          </a:p>
          <a:p>
            <a:pPr algn="just"/>
            <a:endParaRPr lang="el-GR" sz="1400" dirty="0"/>
          </a:p>
          <a:p>
            <a:pPr marL="68580" indent="0" algn="just">
              <a:buNone/>
            </a:pPr>
            <a:r>
              <a:rPr lang="el-GR" sz="1100" b="1" i="1" u="sng" dirty="0"/>
              <a:t>Ανατύπωση από: </a:t>
            </a:r>
            <a:r>
              <a:rPr lang="en-US" sz="1100" b="1" i="1" u="sng" dirty="0"/>
              <a:t>Christina Hoff </a:t>
            </a:r>
            <a:r>
              <a:rPr lang="en-US" sz="1100" b="1" i="1" u="sng" dirty="0" err="1"/>
              <a:t>Sommers</a:t>
            </a:r>
            <a:r>
              <a:rPr lang="en-US" sz="1100" b="1" i="1" u="sng" dirty="0"/>
              <a:t>, "Teaching the Virtues," </a:t>
            </a:r>
            <a:r>
              <a:rPr lang="el-GR" sz="1100" b="1" i="1" u="sng" dirty="0"/>
              <a:t>Περιοδικά </a:t>
            </a:r>
            <a:r>
              <a:rPr lang="en-US" sz="1100" b="1" i="1" u="sng" dirty="0"/>
              <a:t>Chicago Tribune, 12 </a:t>
            </a:r>
            <a:r>
              <a:rPr lang="el-GR" sz="1100" b="1" i="1" u="sng" dirty="0"/>
              <a:t>Σεπτεμβρίου, 1993. </a:t>
            </a:r>
            <a:r>
              <a:rPr lang="el-GR" sz="1100" b="1" i="1" u="sng" dirty="0" smtClean="0"/>
              <a:t>. </a:t>
            </a:r>
            <a:endParaRPr lang="en-US" sz="11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25</a:t>
            </a:fld>
            <a:endParaRPr lang="el-GR"/>
          </a:p>
        </p:txBody>
      </p:sp>
    </p:spTree>
    <p:extLst>
      <p:ext uri="{BB962C8B-B14F-4D97-AF65-F5344CB8AC3E}">
        <p14:creationId xmlns:p14="http://schemas.microsoft.com/office/powerpoint/2010/main" val="26973289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a:p>
          <a:p>
            <a:pPr marL="68580" indent="0" algn="just">
              <a:buNone/>
            </a:pPr>
            <a:r>
              <a:rPr lang="el-GR" sz="1400" dirty="0"/>
              <a:t>Μία από τις ευθύνες της κυρίας </a:t>
            </a:r>
            <a:r>
              <a:rPr lang="el-GR" sz="1400" dirty="0" err="1"/>
              <a:t>Higgins</a:t>
            </a:r>
            <a:r>
              <a:rPr lang="el-GR" sz="1400" dirty="0"/>
              <a:t> ως μάνατζερ του </a:t>
            </a:r>
            <a:r>
              <a:rPr lang="el-GR" sz="1400" dirty="0" err="1"/>
              <a:t>Riverfront</a:t>
            </a:r>
            <a:r>
              <a:rPr lang="el-GR" sz="1400" dirty="0"/>
              <a:t> </a:t>
            </a:r>
            <a:r>
              <a:rPr lang="el-GR" sz="1400" dirty="0" err="1"/>
              <a:t>Inn</a:t>
            </a:r>
            <a:r>
              <a:rPr lang="el-GR" sz="1400" dirty="0"/>
              <a:t> είναι </a:t>
            </a:r>
            <a:r>
              <a:rPr lang="el-GR" sz="1400" b="1" u="sng" dirty="0"/>
              <a:t>η αξιολόγηση της απόδοσης των υπαλλήλων για τους εξής σκοπούς: </a:t>
            </a:r>
            <a:endParaRPr lang="el-GR" sz="1400" b="1" u="sng" dirty="0" smtClean="0"/>
          </a:p>
          <a:p>
            <a:pPr marL="411480" indent="-342900" algn="just">
              <a:buFont typeface="+mj-lt"/>
              <a:buAutoNum type="arabicPeriod"/>
            </a:pPr>
            <a:r>
              <a:rPr lang="el-GR" sz="1400" dirty="0" smtClean="0"/>
              <a:t>για </a:t>
            </a:r>
            <a:r>
              <a:rPr lang="el-GR" sz="1400" b="1" dirty="0"/>
              <a:t>την εξασφάλιση λογικών στόχων </a:t>
            </a:r>
            <a:r>
              <a:rPr lang="el-GR" sz="1400" dirty="0"/>
              <a:t>και την παροχή επαρκούς ανατροφοδότησης σχετικά με την απόδοση τους, </a:t>
            </a:r>
            <a:endParaRPr lang="el-GR" sz="1400" dirty="0" smtClean="0"/>
          </a:p>
          <a:p>
            <a:pPr marL="411480" indent="-342900" algn="just">
              <a:buFont typeface="+mj-lt"/>
              <a:buAutoNum type="arabicPeriod"/>
            </a:pPr>
            <a:r>
              <a:rPr lang="el-GR" sz="1400" b="1" dirty="0" smtClean="0"/>
              <a:t>τη </a:t>
            </a:r>
            <a:r>
              <a:rPr lang="el-GR" sz="1400" b="1" dirty="0"/>
              <a:t>βελτίωση της απόδοσης </a:t>
            </a:r>
            <a:r>
              <a:rPr lang="el-GR" sz="1400" dirty="0"/>
              <a:t>με τον προσδιορισμό των τομέων στους οποίους απαιτείται εκπαίδευση, η οποία θα βοηθήσει τους εργαζομένους να βελτιώσουν τη συμπεριφορά τους, και </a:t>
            </a:r>
            <a:endParaRPr lang="el-GR" sz="1400" dirty="0" smtClean="0"/>
          </a:p>
          <a:p>
            <a:pPr marL="411480" indent="-342900" algn="just">
              <a:buFont typeface="+mj-lt"/>
              <a:buAutoNum type="arabicPeriod"/>
            </a:pPr>
            <a:r>
              <a:rPr lang="el-GR" sz="1400" dirty="0" smtClean="0"/>
              <a:t> </a:t>
            </a:r>
            <a:r>
              <a:rPr lang="el-GR" sz="1400" b="1" dirty="0" smtClean="0"/>
              <a:t>τη </a:t>
            </a:r>
            <a:r>
              <a:rPr lang="el-GR" sz="1400" b="1" dirty="0"/>
              <a:t>συγκέντρωση πληροφοριών </a:t>
            </a:r>
            <a:r>
              <a:rPr lang="el-GR" sz="1400" dirty="0"/>
              <a:t>συμφωνά με τις οποίες θα αποφασίζει για τις μελλοντικές αναθέσεις καθηκόντων, τις προαγωγές, τους υποβιβασμούς τις αυξήσεις των μισθών και των ημερομισθίων και τις απολύσεις των ακατάλληλων υπαλλήλων. </a:t>
            </a:r>
            <a:endParaRPr lang="el-GR" sz="1400" dirty="0" smtClean="0"/>
          </a:p>
          <a:p>
            <a:pPr marL="68580" indent="0" algn="just">
              <a:buNone/>
            </a:pPr>
            <a:r>
              <a:rPr lang="el-GR" sz="1400" b="1" u="sng" dirty="0" smtClean="0"/>
              <a:t>Η </a:t>
            </a:r>
            <a:r>
              <a:rPr lang="el-GR" sz="1400" b="1" u="sng" dirty="0"/>
              <a:t>προσωπικότητα όπως φάνηκε </a:t>
            </a:r>
            <a:r>
              <a:rPr lang="el-GR" sz="1400" dirty="0"/>
              <a:t>από την περίπτωση του </a:t>
            </a:r>
            <a:r>
              <a:rPr lang="el-GR" sz="1400" dirty="0" err="1"/>
              <a:t>Rob</a:t>
            </a:r>
            <a:r>
              <a:rPr lang="el-GR" sz="1400" dirty="0"/>
              <a:t> και της </a:t>
            </a:r>
            <a:r>
              <a:rPr lang="el-GR" sz="1400" dirty="0" err="1"/>
              <a:t>Elaine</a:t>
            </a:r>
            <a:r>
              <a:rPr lang="el-GR" sz="1400" dirty="0"/>
              <a:t>, </a:t>
            </a:r>
            <a:r>
              <a:rPr lang="el-GR" sz="1400" b="1" u="sng" dirty="0"/>
              <a:t>μπορεί να αποτελεί ένα σημαντικό παράγοντα στην αξιολόγηση των ικανοτήτων όσον αφορά στις ανθρώπινες σχέσεις. </a:t>
            </a:r>
            <a:endParaRPr lang="en-US" sz="11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26</a:t>
            </a:fld>
            <a:endParaRPr lang="el-GR"/>
          </a:p>
        </p:txBody>
      </p:sp>
    </p:spTree>
    <p:extLst>
      <p:ext uri="{BB962C8B-B14F-4D97-AF65-F5344CB8AC3E}">
        <p14:creationId xmlns:p14="http://schemas.microsoft.com/office/powerpoint/2010/main" val="38372953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a:p>
          <a:p>
            <a:pPr algn="just"/>
            <a:r>
              <a:rPr lang="el-GR" sz="1400" dirty="0"/>
              <a:t>Οι στάσεις της </a:t>
            </a:r>
            <a:r>
              <a:rPr lang="el-GR" sz="1400" dirty="0" err="1"/>
              <a:t>Elaine</a:t>
            </a:r>
            <a:r>
              <a:rPr lang="el-GR" sz="1400" dirty="0"/>
              <a:t> και του </a:t>
            </a:r>
            <a:r>
              <a:rPr lang="el-GR" sz="1400" dirty="0" err="1"/>
              <a:t>Rob</a:t>
            </a:r>
            <a:r>
              <a:rPr lang="el-GR" sz="1400" dirty="0"/>
              <a:t>, όπως εκδηλώνονται </a:t>
            </a:r>
            <a:r>
              <a:rPr lang="el-GR" sz="1400" dirty="0" err="1"/>
              <a:t>μεσα</a:t>
            </a:r>
            <a:r>
              <a:rPr lang="el-GR" sz="1400" dirty="0"/>
              <a:t> από την προσωπικότητα τους, είναι πολύ διαφορετικές</a:t>
            </a:r>
            <a:r>
              <a:rPr lang="el-GR" sz="1400" dirty="0" smtClean="0"/>
              <a:t>.</a:t>
            </a:r>
          </a:p>
          <a:p>
            <a:pPr algn="just"/>
            <a:endParaRPr lang="el-GR" sz="1400" dirty="0" smtClean="0"/>
          </a:p>
          <a:p>
            <a:pPr algn="just"/>
            <a:r>
              <a:rPr lang="el-GR" sz="1400" dirty="0" smtClean="0"/>
              <a:t> </a:t>
            </a:r>
            <a:r>
              <a:rPr lang="el-GR" sz="1400" u="sng" dirty="0"/>
              <a:t>Η </a:t>
            </a:r>
            <a:r>
              <a:rPr lang="el-GR" sz="1400" b="1" u="sng" dirty="0"/>
              <a:t>στάση </a:t>
            </a:r>
            <a:r>
              <a:rPr lang="el-GR" sz="1400" u="sng" dirty="0">
                <a:solidFill>
                  <a:srgbClr val="7030A0"/>
                </a:solidFill>
              </a:rPr>
              <a:t>είναι η θέση κάποιου σε σχέση με ένα γεγονός, ένα θέμα ή μια πεποίθηση. </a:t>
            </a:r>
            <a:endParaRPr lang="el-GR" sz="1400" u="sng" dirty="0" smtClean="0">
              <a:solidFill>
                <a:srgbClr val="7030A0"/>
              </a:solidFill>
            </a:endParaRPr>
          </a:p>
          <a:p>
            <a:pPr algn="just"/>
            <a:endParaRPr lang="el-GR" sz="1400" dirty="0" smtClean="0"/>
          </a:p>
          <a:p>
            <a:pPr algn="just"/>
            <a:r>
              <a:rPr lang="el-GR" sz="1400" dirty="0" smtClean="0"/>
              <a:t>Η </a:t>
            </a:r>
            <a:r>
              <a:rPr lang="el-GR" sz="1400" dirty="0" err="1"/>
              <a:t>Elaine</a:t>
            </a:r>
            <a:r>
              <a:rPr lang="el-GR" sz="1400" dirty="0"/>
              <a:t> πιστεύει ότι είναι δική της ευθύνη να παρέχει στον πελάτη την καλύτερη δυνατή εξυπηρέτηση, ακόμα και αν το ξενοδοχείο είναι υπερπλήρες. </a:t>
            </a:r>
            <a:endParaRPr lang="el-GR" sz="1400" dirty="0" smtClean="0"/>
          </a:p>
          <a:p>
            <a:pPr algn="just"/>
            <a:endParaRPr lang="el-GR" sz="1400" dirty="0" smtClean="0"/>
          </a:p>
          <a:p>
            <a:pPr algn="just"/>
            <a:r>
              <a:rPr lang="el-GR" sz="1400" dirty="0" smtClean="0"/>
              <a:t>Ο </a:t>
            </a:r>
            <a:r>
              <a:rPr lang="el-GR" sz="1400" dirty="0" err="1"/>
              <a:t>Rob</a:t>
            </a:r>
            <a:r>
              <a:rPr lang="el-GR" sz="1400" dirty="0"/>
              <a:t> πιστεύει ότι ο εκνευρισμός του πελάτη δεν είναι δική του ευθύνη Στάσεις οι οποίες προκαλούν προβλήματα στο χώρο εργασίας αφορούν σε αμφιλεγόμενα θέματα καθώς και μεροληπτικές και προκατειλημμένες απόψεις. </a:t>
            </a:r>
            <a:endParaRPr lang="el-GR" sz="1400"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27</a:t>
            </a:fld>
            <a:endParaRPr lang="el-GR"/>
          </a:p>
        </p:txBody>
      </p:sp>
    </p:spTree>
    <p:extLst>
      <p:ext uri="{BB962C8B-B14F-4D97-AF65-F5344CB8AC3E}">
        <p14:creationId xmlns:p14="http://schemas.microsoft.com/office/powerpoint/2010/main" val="6518950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smtClean="0"/>
          </a:p>
          <a:p>
            <a:pPr algn="just"/>
            <a:endParaRPr lang="el-GR" sz="1400" dirty="0"/>
          </a:p>
          <a:p>
            <a:pPr marL="68580" indent="0" algn="ctr">
              <a:buNone/>
            </a:pPr>
            <a:r>
              <a:rPr lang="el-GR" sz="2000" b="1" u="sng" dirty="0" smtClean="0">
                <a:solidFill>
                  <a:srgbClr val="7030A0"/>
                </a:solidFill>
              </a:rPr>
              <a:t>Γενικώς</a:t>
            </a:r>
            <a:r>
              <a:rPr lang="el-GR" sz="2000" b="1" u="sng" dirty="0">
                <a:solidFill>
                  <a:srgbClr val="7030A0"/>
                </a:solidFill>
              </a:rPr>
              <a:t>, οι υπάλληλοι </a:t>
            </a:r>
            <a:endParaRPr lang="el-GR" sz="2000" b="1" u="sng" dirty="0" smtClean="0">
              <a:solidFill>
                <a:srgbClr val="7030A0"/>
              </a:solidFill>
            </a:endParaRPr>
          </a:p>
          <a:p>
            <a:pPr marL="68580" indent="0" algn="ctr">
              <a:buNone/>
            </a:pPr>
            <a:r>
              <a:rPr lang="el-GR" sz="2000" b="1" u="sng" dirty="0" smtClean="0">
                <a:solidFill>
                  <a:srgbClr val="7030A0"/>
                </a:solidFill>
              </a:rPr>
              <a:t>που </a:t>
            </a:r>
            <a:r>
              <a:rPr lang="el-GR" sz="2000" b="1" u="sng" dirty="0">
                <a:solidFill>
                  <a:srgbClr val="7030A0"/>
                </a:solidFill>
              </a:rPr>
              <a:t>τηρούν θετική στάση και είναι ανοιχτόμυαλοι </a:t>
            </a:r>
            <a:endParaRPr lang="el-GR" sz="2000" b="1" u="sng" dirty="0" smtClean="0">
              <a:solidFill>
                <a:srgbClr val="7030A0"/>
              </a:solidFill>
            </a:endParaRPr>
          </a:p>
          <a:p>
            <a:pPr marL="68580" indent="0" algn="ctr">
              <a:buNone/>
            </a:pPr>
            <a:r>
              <a:rPr lang="el-GR" sz="2000" b="1" u="sng" dirty="0" smtClean="0">
                <a:solidFill>
                  <a:srgbClr val="7030A0"/>
                </a:solidFill>
              </a:rPr>
              <a:t>σχετικά </a:t>
            </a:r>
            <a:r>
              <a:rPr lang="el-GR" sz="2000" b="1" u="sng" dirty="0">
                <a:solidFill>
                  <a:srgbClr val="7030A0"/>
                </a:solidFill>
              </a:rPr>
              <a:t>με τα αμφιλεγόμενα θέματα κρίνονται ότι </a:t>
            </a:r>
            <a:r>
              <a:rPr lang="el-GR" sz="2000" b="1" u="sng" dirty="0">
                <a:solidFill>
                  <a:srgbClr val="0070C0"/>
                </a:solidFill>
              </a:rPr>
              <a:t>έχουν πιο επιθυμητή προσωπικότητα</a:t>
            </a:r>
            <a:r>
              <a:rPr lang="el-GR" sz="2000" b="1" u="sng" dirty="0" smtClean="0">
                <a:solidFill>
                  <a:srgbClr val="0070C0"/>
                </a:solidFill>
              </a:rPr>
              <a:t>:</a:t>
            </a:r>
          </a:p>
          <a:p>
            <a:pPr marL="68580" indent="0" algn="ctr">
              <a:buNone/>
            </a:pPr>
            <a:r>
              <a:rPr lang="el-GR" sz="2000" b="1" u="sng" dirty="0" smtClean="0">
                <a:solidFill>
                  <a:srgbClr val="002060"/>
                </a:solidFill>
              </a:rPr>
              <a:t> </a:t>
            </a:r>
            <a:r>
              <a:rPr lang="el-GR" sz="2000" b="1" u="sng" dirty="0"/>
              <a:t>απ’ ότι αυτοί που τηρούν αρνητική στάση και έχουν μεροληπτικές και προκατειλημμένες απόψεις. </a:t>
            </a:r>
            <a:endParaRPr lang="en-US" sz="2000" b="1" u="sng" dirty="0">
              <a:solidFill>
                <a:srgbClr val="7030A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28</a:t>
            </a:fld>
            <a:endParaRPr lang="el-GR"/>
          </a:p>
        </p:txBody>
      </p:sp>
    </p:spTree>
    <p:extLst>
      <p:ext uri="{BB962C8B-B14F-4D97-AF65-F5344CB8AC3E}">
        <p14:creationId xmlns:p14="http://schemas.microsoft.com/office/powerpoint/2010/main" val="1496716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a:p>
          <a:p>
            <a:pPr algn="just"/>
            <a:r>
              <a:rPr lang="el-GR" sz="1400" dirty="0"/>
              <a:t>Η κοινωνική διάσταση της συμπεριφοράς αποκαλύπτεται επίσης και από την άποψη που έχει κάποιος για την εσωστρέφεια ή την εξωστρέφεια</a:t>
            </a:r>
            <a:r>
              <a:rPr lang="el-GR" sz="1400" dirty="0" smtClean="0"/>
              <a:t>.</a:t>
            </a:r>
          </a:p>
          <a:p>
            <a:pPr algn="just"/>
            <a:endParaRPr lang="el-GR" sz="1400" dirty="0" smtClean="0"/>
          </a:p>
          <a:p>
            <a:pPr algn="just"/>
            <a:r>
              <a:rPr lang="el-GR" sz="1400" dirty="0" smtClean="0"/>
              <a:t> </a:t>
            </a:r>
            <a:r>
              <a:rPr lang="el-GR" sz="1400" b="1" u="sng" dirty="0"/>
              <a:t>Ο </a:t>
            </a:r>
            <a:r>
              <a:rPr lang="el-GR" sz="1400" b="1" u="sng" dirty="0">
                <a:solidFill>
                  <a:srgbClr val="C00000"/>
                </a:solidFill>
              </a:rPr>
              <a:t>εσωστρεφής</a:t>
            </a:r>
            <a:r>
              <a:rPr lang="el-GR" sz="1400" b="1" u="sng" dirty="0"/>
              <a:t> είναι ένα άτομο το </a:t>
            </a:r>
            <a:r>
              <a:rPr lang="el-GR" sz="1400" b="1" u="sng" dirty="0" smtClean="0"/>
              <a:t>οποίο </a:t>
            </a:r>
            <a:r>
              <a:rPr lang="el-GR" sz="1400" b="1" u="sng" dirty="0"/>
              <a:t>αισθάνεται πιο άνετα με τις δικές του σκέψεις και τα δικά του αισθήματα και προτιμά να μη συναλλάσσεται με άλλους</a:t>
            </a:r>
            <a:r>
              <a:rPr lang="el-GR" sz="1400" b="1" u="sng" dirty="0" smtClean="0"/>
              <a:t>.</a:t>
            </a:r>
          </a:p>
          <a:p>
            <a:pPr algn="just"/>
            <a:endParaRPr lang="el-GR" sz="1400" b="1" u="sng" dirty="0" smtClean="0"/>
          </a:p>
          <a:p>
            <a:pPr algn="just"/>
            <a:r>
              <a:rPr lang="el-GR" sz="1400" b="1" dirty="0" smtClean="0"/>
              <a:t> </a:t>
            </a:r>
            <a:r>
              <a:rPr lang="el-GR" sz="1400" b="1" u="sng" dirty="0"/>
              <a:t>Άλλα άτομα τείνουν να είναι </a:t>
            </a:r>
            <a:r>
              <a:rPr lang="el-GR" sz="1400" b="1" u="sng" dirty="0">
                <a:solidFill>
                  <a:srgbClr val="C00000"/>
                </a:solidFill>
              </a:rPr>
              <a:t>εξωστρεφή</a:t>
            </a:r>
            <a:r>
              <a:rPr lang="el-GR" sz="1400" b="1" u="sng" dirty="0"/>
              <a:t>, δηλαδή είναι άτομα που ευχαριστιούνται να συναλλάσσονται με τους άλλους και ικανοποιούνται με το να μοιράζονται σκέψεις και ιδέες με άλλους</a:t>
            </a:r>
            <a:r>
              <a:rPr lang="el-GR" sz="1400" b="1" u="sng" dirty="0" smtClean="0"/>
              <a:t>.</a:t>
            </a:r>
          </a:p>
          <a:p>
            <a:pPr marL="68580" indent="0" algn="just">
              <a:buNone/>
            </a:pPr>
            <a:r>
              <a:rPr lang="el-GR" sz="1400" dirty="0" smtClean="0"/>
              <a:t> </a:t>
            </a: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29</a:t>
            </a:fld>
            <a:endParaRPr lang="el-GR"/>
          </a:p>
        </p:txBody>
      </p:sp>
    </p:spTree>
    <p:extLst>
      <p:ext uri="{BB962C8B-B14F-4D97-AF65-F5344CB8AC3E}">
        <p14:creationId xmlns:p14="http://schemas.microsoft.com/office/powerpoint/2010/main" val="2004559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854968"/>
          </a:xfrm>
        </p:spPr>
        <p:txBody>
          <a:bodyPr>
            <a:normAutofit/>
          </a:bodyPr>
          <a:lstStyle/>
          <a:p>
            <a:r>
              <a:rPr lang="el-GR" sz="2400" b="1" dirty="0"/>
              <a:t>ΚΑΤΑΝΟΗΣΗ ΤΗΣ ΑΝΘΡΩΠΙΝΗΣ ΣΥΜΠΕΡΙΦΟΡΑΣ </a:t>
            </a:r>
            <a:endParaRPr lang="el-GR" sz="2400" dirty="0"/>
          </a:p>
        </p:txBody>
      </p:sp>
      <p:sp>
        <p:nvSpPr>
          <p:cNvPr id="3" name="Content Placeholder 2"/>
          <p:cNvSpPr>
            <a:spLocks noGrp="1"/>
          </p:cNvSpPr>
          <p:nvPr>
            <p:ph idx="1"/>
          </p:nvPr>
        </p:nvSpPr>
        <p:spPr>
          <a:xfrm>
            <a:off x="539552" y="1700808"/>
            <a:ext cx="7848872" cy="4392488"/>
          </a:xfrm>
        </p:spPr>
        <p:txBody>
          <a:bodyPr>
            <a:normAutofit fontScale="55000" lnSpcReduction="20000"/>
          </a:bodyPr>
          <a:lstStyle/>
          <a:p>
            <a:pPr algn="just"/>
            <a:r>
              <a:rPr lang="el-GR" sz="2900" b="1" u="sng" dirty="0" smtClean="0"/>
              <a:t>Γιατί η αντίδραση του </a:t>
            </a:r>
            <a:r>
              <a:rPr lang="el-GR" sz="2900" b="1" u="sng" dirty="0" err="1" smtClean="0"/>
              <a:t>Ty</a:t>
            </a:r>
            <a:r>
              <a:rPr lang="el-GR" sz="2900" b="1" u="sng" dirty="0" smtClean="0"/>
              <a:t> διέφερε τόσο πολύ από τη συνηθισμένη του αντίδραση; </a:t>
            </a:r>
          </a:p>
          <a:p>
            <a:pPr algn="just"/>
            <a:endParaRPr lang="el-GR" b="1" u="sng" dirty="0" smtClean="0"/>
          </a:p>
          <a:p>
            <a:pPr algn="just"/>
            <a:endParaRPr lang="en-US" b="1" u="sng" dirty="0" smtClean="0"/>
          </a:p>
          <a:p>
            <a:pPr marL="525780" indent="-457200" algn="just">
              <a:buClr>
                <a:srgbClr val="7030A0"/>
              </a:buClr>
              <a:buFont typeface="+mj-lt"/>
              <a:buAutoNum type="arabicParenR"/>
            </a:pPr>
            <a:r>
              <a:rPr lang="el-GR" sz="2900" dirty="0" smtClean="0"/>
              <a:t>Ήταν οι </a:t>
            </a:r>
            <a:r>
              <a:rPr lang="el-GR" sz="2900" b="1" dirty="0" smtClean="0"/>
              <a:t>πνευματικές διαστάσεις της ανθρώπινης συμπεριφοράς </a:t>
            </a:r>
            <a:r>
              <a:rPr lang="el-GR" sz="2900" dirty="0" smtClean="0"/>
              <a:t>η αφορμή για την αντίδραση του </a:t>
            </a:r>
            <a:r>
              <a:rPr lang="el-GR" sz="2900" dirty="0" err="1" smtClean="0"/>
              <a:t>Ty</a:t>
            </a:r>
            <a:r>
              <a:rPr lang="el-GR" sz="2900" dirty="0" smtClean="0"/>
              <a:t>; </a:t>
            </a:r>
            <a:endParaRPr lang="en-US" sz="2900" dirty="0" smtClean="0"/>
          </a:p>
          <a:p>
            <a:pPr marL="525780" indent="-457200" algn="just">
              <a:buClr>
                <a:srgbClr val="7030A0"/>
              </a:buClr>
              <a:buFont typeface="+mj-lt"/>
              <a:buAutoNum type="arabicParenR"/>
            </a:pPr>
            <a:r>
              <a:rPr lang="el-GR" sz="2900" dirty="0" smtClean="0"/>
              <a:t>Ίσως να θεώρησε ότι στο προσωπικό </a:t>
            </a:r>
            <a:r>
              <a:rPr lang="el-GR" sz="2900" b="1" dirty="0" smtClean="0"/>
              <a:t>του είχε ανατεθεί </a:t>
            </a:r>
            <a:r>
              <a:rPr lang="el-GR" sz="2900" dirty="0" smtClean="0"/>
              <a:t>ένα δυσανάλογα μεγάλο μερίδιο </a:t>
            </a:r>
            <a:r>
              <a:rPr lang="el-GR" sz="2900" b="1" dirty="0" smtClean="0"/>
              <a:t>δύσκολης δουλειάς</a:t>
            </a:r>
            <a:r>
              <a:rPr lang="el-GR" sz="2900" dirty="0" smtClean="0"/>
              <a:t>. </a:t>
            </a:r>
            <a:endParaRPr lang="en-US" sz="2900" dirty="0" smtClean="0"/>
          </a:p>
          <a:p>
            <a:pPr marL="525780" indent="-457200" algn="just">
              <a:buClr>
                <a:srgbClr val="7030A0"/>
              </a:buClr>
              <a:buFont typeface="+mj-lt"/>
              <a:buAutoNum type="arabicParenR"/>
            </a:pPr>
            <a:r>
              <a:rPr lang="el-GR" sz="2900" dirty="0" smtClean="0"/>
              <a:t>Μία άλλη πιθανή αιτία που ίσως εξηγεί την απάντηση του </a:t>
            </a:r>
            <a:r>
              <a:rPr lang="el-GR" sz="2900" dirty="0" err="1" smtClean="0"/>
              <a:t>Ty</a:t>
            </a:r>
            <a:r>
              <a:rPr lang="el-GR" sz="2900" dirty="0" smtClean="0"/>
              <a:t> μπορεί να εντοπιστεί στις φυσικές διαστάσεις της ανθρώπινης συμπεριφοράς. </a:t>
            </a:r>
            <a:r>
              <a:rPr lang="el-GR" sz="2900" b="1" dirty="0" smtClean="0"/>
              <a:t>Αυτή η εργασία μπορεί να του ανατέθηκε στο τέλος μιας κουραστικής ημέρας </a:t>
            </a:r>
            <a:r>
              <a:rPr lang="el-GR" sz="2900" dirty="0" smtClean="0"/>
              <a:t>κατά τη διάρκεια της οποίας ο </a:t>
            </a:r>
            <a:r>
              <a:rPr lang="el-GR" sz="2900" dirty="0" err="1" smtClean="0"/>
              <a:t>Ty</a:t>
            </a:r>
            <a:r>
              <a:rPr lang="el-GR" sz="2900" dirty="0" smtClean="0"/>
              <a:t> αντιμετώπισε μία σειρά δύσκολων και απαιτητικών προβλημάτων. Ο </a:t>
            </a:r>
            <a:r>
              <a:rPr lang="el-GR" sz="2900" dirty="0" err="1" smtClean="0"/>
              <a:t>Ty</a:t>
            </a:r>
            <a:r>
              <a:rPr lang="el-GR" sz="2900" dirty="0" smtClean="0"/>
              <a:t> δεν ήταν μόνο εξαιρετικά κουρασμένος, αλλά υπέφερε επίσης από ένα κρυολόγημα και αισθανόταν απαίσια. </a:t>
            </a:r>
            <a:endParaRPr lang="en-US" sz="2900" dirty="0" smtClean="0"/>
          </a:p>
          <a:p>
            <a:pPr marL="525780" indent="-457200" algn="just">
              <a:buClr>
                <a:srgbClr val="7030A0"/>
              </a:buClr>
              <a:buFont typeface="+mj-lt"/>
              <a:buAutoNum type="arabicParenR"/>
            </a:pPr>
            <a:r>
              <a:rPr lang="el-GR" sz="2900" dirty="0" smtClean="0"/>
              <a:t>Επίσης, μία άλλη εξήγηση για την απάντηση του </a:t>
            </a:r>
            <a:r>
              <a:rPr lang="el-GR" sz="2900" dirty="0" err="1" smtClean="0"/>
              <a:t>Ty</a:t>
            </a:r>
            <a:r>
              <a:rPr lang="el-GR" sz="2900" dirty="0" smtClean="0"/>
              <a:t> μπορεί να έχει σχέση με τις κοινωνικές διαστάσεις της ανθρώπινης συμπεριφοράς. </a:t>
            </a:r>
            <a:r>
              <a:rPr lang="el-GR" sz="2900" b="1" dirty="0" smtClean="0"/>
              <a:t>Ίσως ο </a:t>
            </a:r>
            <a:r>
              <a:rPr lang="el-GR" sz="2900" b="1" dirty="0" err="1" smtClean="0"/>
              <a:t>Ty</a:t>
            </a:r>
            <a:r>
              <a:rPr lang="el-GR" sz="2900" b="1" dirty="0" smtClean="0"/>
              <a:t> να θεώρησε ότι με την παράκληση, "Πρόσεξε ιδιαίτερα να γίνει καλή δουλειά σε αυτό", η ιδιοκτήτρια </a:t>
            </a:r>
            <a:r>
              <a:rPr lang="el-GR" sz="2900" b="1" u="sng" dirty="0" smtClean="0"/>
              <a:t>εμμέσως ασκούσε κριτική για προηγούμενες δουλειές </a:t>
            </a:r>
            <a:r>
              <a:rPr lang="el-GR" sz="2900" b="1" dirty="0" smtClean="0"/>
              <a:t>που είχε κάνει. </a:t>
            </a:r>
            <a:endParaRPr lang="en-US" sz="2900" b="1" dirty="0" smtClean="0"/>
          </a:p>
          <a:p>
            <a:pPr marL="68580" indent="0" algn="just">
              <a:buNone/>
            </a:pPr>
            <a:endParaRPr lang="en-US" dirty="0" smtClean="0"/>
          </a:p>
          <a:p>
            <a:pPr marL="68580" indent="0" algn="just">
              <a:buNone/>
            </a:pP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40078741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400" b="1" i="1" dirty="0" smtClean="0"/>
              <a:t>Ποιο </a:t>
            </a:r>
            <a:r>
              <a:rPr lang="el-GR" sz="1400" b="1" i="1" dirty="0"/>
              <a:t>Έρχεται Πρώτο, </a:t>
            </a:r>
            <a:endParaRPr lang="el-GR" sz="1400" dirty="0"/>
          </a:p>
          <a:p>
            <a:pPr marL="68580" indent="0" algn="just">
              <a:buNone/>
            </a:pPr>
            <a:r>
              <a:rPr lang="el-GR" sz="1400" b="1" i="1" dirty="0"/>
              <a:t>Ηθικοί Πολίτες ή Ηθικοί θεσμοί; </a:t>
            </a:r>
            <a:endParaRPr lang="el-GR" sz="1400" b="1" i="1" dirty="0" smtClean="0"/>
          </a:p>
          <a:p>
            <a:pPr algn="just"/>
            <a:endParaRPr lang="el-GR" sz="1400" dirty="0"/>
          </a:p>
          <a:p>
            <a:pPr algn="just"/>
            <a:r>
              <a:rPr lang="el-GR" sz="1800" b="1" u="sng" dirty="0" smtClean="0"/>
              <a:t>Ένα </a:t>
            </a:r>
            <a:r>
              <a:rPr lang="el-GR" sz="1800" b="1" u="sng" dirty="0"/>
              <a:t>εξωστρεφές άτομο μπορεί να είναι πιο αποτελεσματικό, όταν εργάζεται με συναδέλφους απ’ ότι ένα εσωστρεφές. </a:t>
            </a:r>
            <a:endParaRPr lang="el-GR" sz="1800" b="1" u="sng" dirty="0" smtClean="0"/>
          </a:p>
          <a:p>
            <a:pPr algn="just"/>
            <a:endParaRPr lang="el-GR" sz="1800" dirty="0" smtClean="0"/>
          </a:p>
          <a:p>
            <a:pPr algn="just"/>
            <a:r>
              <a:rPr lang="el-GR" sz="1800" b="1" u="sng" dirty="0" smtClean="0"/>
              <a:t>Ένας </a:t>
            </a:r>
            <a:r>
              <a:rPr lang="el-GR" sz="1800" b="1" u="sng" dirty="0"/>
              <a:t>εργαζόμενος, στις περισσότερες περιπτώσεις, μπορεί να εργαστεί πιο αρμονικά με τους άλλους για την επίτευξη υψηλού επιπέδου παραγωγικότητας</a:t>
            </a:r>
            <a:r>
              <a:rPr lang="el-GR" sz="1800" b="1" u="sng" dirty="0" smtClean="0"/>
              <a:t>.</a:t>
            </a:r>
          </a:p>
          <a:p>
            <a:pPr algn="just"/>
            <a:endParaRPr lang="el-GR" sz="1800" dirty="0" smtClean="0"/>
          </a:p>
          <a:p>
            <a:pPr algn="just"/>
            <a:r>
              <a:rPr lang="el-GR" sz="1800" dirty="0" smtClean="0"/>
              <a:t> </a:t>
            </a:r>
            <a:r>
              <a:rPr lang="el-GR" sz="1800" b="1" u="sng" dirty="0"/>
              <a:t>Ένας εσωστρεφής εργαζόμενος, από την άλλη πλευρά, μπορεί να επιτύχει υψηλά επίπεδα παραγωγικότητας, όταν εκτελεί καθήκοντα ατομικής φύσης. </a:t>
            </a:r>
            <a:endParaRPr lang="el-GR" sz="1800" b="1" u="sng"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30</a:t>
            </a:fld>
            <a:endParaRPr lang="el-GR"/>
          </a:p>
        </p:txBody>
      </p:sp>
    </p:spTree>
    <p:extLst>
      <p:ext uri="{BB962C8B-B14F-4D97-AF65-F5344CB8AC3E}">
        <p14:creationId xmlns:p14="http://schemas.microsoft.com/office/powerpoint/2010/main" val="15717767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80728"/>
            <a:ext cx="7312658" cy="576064"/>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772816"/>
            <a:ext cx="6777317" cy="4320480"/>
          </a:xfrm>
        </p:spPr>
        <p:txBody>
          <a:bodyPr>
            <a:noAutofit/>
          </a:bodyPr>
          <a:lstStyle/>
          <a:p>
            <a:pPr marL="68580" indent="0" algn="ctr">
              <a:buNone/>
            </a:pPr>
            <a:r>
              <a:rPr lang="el-GR" sz="1600" b="1" u="sng" dirty="0" smtClean="0">
                <a:solidFill>
                  <a:srgbClr val="7030A0"/>
                </a:solidFill>
              </a:rPr>
              <a:t>Κώδικας </a:t>
            </a:r>
            <a:r>
              <a:rPr lang="el-GR" sz="1600" b="1" u="sng" dirty="0">
                <a:solidFill>
                  <a:srgbClr val="7030A0"/>
                </a:solidFill>
              </a:rPr>
              <a:t>Λέξεων στις Ανθρώπινες Σχέσεις </a:t>
            </a:r>
            <a:endParaRPr lang="el-GR" sz="1600" b="1" u="sng" dirty="0" smtClean="0">
              <a:solidFill>
                <a:srgbClr val="7030A0"/>
              </a:solidFill>
            </a:endParaRPr>
          </a:p>
          <a:p>
            <a:pPr marL="68580" indent="0" algn="ctr">
              <a:buNone/>
            </a:pPr>
            <a:endParaRPr lang="el-GR" sz="1600" dirty="0">
              <a:solidFill>
                <a:srgbClr val="7030A0"/>
              </a:solidFill>
            </a:endParaRPr>
          </a:p>
          <a:p>
            <a:pPr marL="68580" indent="0" algn="ctr">
              <a:buNone/>
            </a:pPr>
            <a:r>
              <a:rPr lang="el-GR" sz="1200" b="1" dirty="0"/>
              <a:t>Οι έξι πιο σημαντικές λέξεις... </a:t>
            </a:r>
            <a:endParaRPr lang="el-GR" sz="1200" b="1" dirty="0" smtClean="0"/>
          </a:p>
          <a:p>
            <a:pPr marL="68580" indent="0" algn="ctr">
              <a:buNone/>
            </a:pPr>
            <a:r>
              <a:rPr lang="el-GR" sz="1400" b="1" dirty="0" smtClean="0">
                <a:solidFill>
                  <a:srgbClr val="7030A0"/>
                </a:solidFill>
              </a:rPr>
              <a:t>"</a:t>
            </a:r>
            <a:r>
              <a:rPr lang="el-GR" sz="1400" b="1" dirty="0">
                <a:solidFill>
                  <a:srgbClr val="7030A0"/>
                </a:solidFill>
              </a:rPr>
              <a:t>Εγώ παραδέχομαι ότι έκανα ένα λάθος." </a:t>
            </a:r>
            <a:endParaRPr lang="el-GR" sz="1400" dirty="0">
              <a:solidFill>
                <a:srgbClr val="7030A0"/>
              </a:solidFill>
            </a:endParaRPr>
          </a:p>
          <a:p>
            <a:pPr marL="68580" indent="0" algn="ctr">
              <a:buNone/>
            </a:pPr>
            <a:r>
              <a:rPr lang="el-GR" sz="1200" b="1" dirty="0"/>
              <a:t>Οι πέντε πιο σημαντικές λέξεις... </a:t>
            </a:r>
            <a:endParaRPr lang="el-GR" sz="1200" b="1" dirty="0" smtClean="0"/>
          </a:p>
          <a:p>
            <a:pPr marL="68580" indent="0" algn="ctr">
              <a:buNone/>
            </a:pPr>
            <a:r>
              <a:rPr lang="el-GR" sz="1400" b="1" dirty="0" smtClean="0">
                <a:solidFill>
                  <a:srgbClr val="7030A0"/>
                </a:solidFill>
              </a:rPr>
              <a:t>"</a:t>
            </a:r>
            <a:r>
              <a:rPr lang="el-GR" sz="1400" b="1" dirty="0">
                <a:solidFill>
                  <a:srgbClr val="7030A0"/>
                </a:solidFill>
              </a:rPr>
              <a:t>Εσύ έκανες μία καλή δουλειά." </a:t>
            </a:r>
            <a:endParaRPr lang="el-GR" sz="1400" dirty="0">
              <a:solidFill>
                <a:srgbClr val="7030A0"/>
              </a:solidFill>
            </a:endParaRPr>
          </a:p>
          <a:p>
            <a:pPr marL="68580" indent="0" algn="ctr">
              <a:buNone/>
            </a:pPr>
            <a:r>
              <a:rPr lang="el-GR" sz="1200" b="1" dirty="0"/>
              <a:t>Οι τέσσερις πιο σημαντικές λέξεις</a:t>
            </a:r>
            <a:r>
              <a:rPr lang="el-GR" sz="1200" b="1" dirty="0" smtClean="0"/>
              <a:t>...</a:t>
            </a:r>
          </a:p>
          <a:p>
            <a:pPr marL="68580" indent="0" algn="ctr">
              <a:buNone/>
            </a:pPr>
            <a:r>
              <a:rPr lang="el-GR" sz="1400" b="1" dirty="0" smtClean="0">
                <a:solidFill>
                  <a:srgbClr val="7030A0"/>
                </a:solidFill>
              </a:rPr>
              <a:t> </a:t>
            </a:r>
            <a:r>
              <a:rPr lang="el-GR" sz="1400" b="1" dirty="0">
                <a:solidFill>
                  <a:srgbClr val="7030A0"/>
                </a:solidFill>
              </a:rPr>
              <a:t>"Εσύ τι γνώμη έχεις;" </a:t>
            </a:r>
            <a:endParaRPr lang="el-GR" sz="1400" dirty="0">
              <a:solidFill>
                <a:srgbClr val="7030A0"/>
              </a:solidFill>
            </a:endParaRPr>
          </a:p>
          <a:p>
            <a:pPr marL="68580" indent="0" algn="ctr">
              <a:buNone/>
            </a:pPr>
            <a:r>
              <a:rPr lang="el-GR" sz="1200" b="1" dirty="0"/>
              <a:t>Οι τρεις πιο σημαντικές λέξεις... </a:t>
            </a:r>
            <a:endParaRPr lang="el-GR" sz="1200" b="1" dirty="0" smtClean="0"/>
          </a:p>
          <a:p>
            <a:pPr marL="68580" indent="0" algn="ctr">
              <a:buNone/>
            </a:pPr>
            <a:r>
              <a:rPr lang="el-GR" sz="1400" b="1" dirty="0" smtClean="0">
                <a:solidFill>
                  <a:srgbClr val="7030A0"/>
                </a:solidFill>
              </a:rPr>
              <a:t>"</a:t>
            </a:r>
            <a:r>
              <a:rPr lang="el-GR" sz="1400" b="1" dirty="0">
                <a:solidFill>
                  <a:srgbClr val="7030A0"/>
                </a:solidFill>
              </a:rPr>
              <a:t>Αν θα ήθελες?" </a:t>
            </a:r>
            <a:endParaRPr lang="el-GR" sz="1400" dirty="0">
              <a:solidFill>
                <a:srgbClr val="7030A0"/>
              </a:solidFill>
            </a:endParaRPr>
          </a:p>
          <a:p>
            <a:pPr marL="68580" indent="0" algn="ctr">
              <a:buNone/>
            </a:pPr>
            <a:r>
              <a:rPr lang="el-GR" sz="1200" b="1" dirty="0"/>
              <a:t>Οι δυο πιο σημαντικές λέξεις... </a:t>
            </a:r>
            <a:endParaRPr lang="el-GR" sz="1200" b="1" dirty="0" smtClean="0"/>
          </a:p>
          <a:p>
            <a:pPr marL="68580" indent="0" algn="ctr">
              <a:buNone/>
            </a:pPr>
            <a:r>
              <a:rPr lang="el-GR" sz="1400" b="1" dirty="0" smtClean="0">
                <a:solidFill>
                  <a:srgbClr val="7030A0"/>
                </a:solidFill>
              </a:rPr>
              <a:t>"</a:t>
            </a:r>
            <a:r>
              <a:rPr lang="el-GR" sz="1400" b="1" dirty="0">
                <a:solidFill>
                  <a:srgbClr val="7030A0"/>
                </a:solidFill>
              </a:rPr>
              <a:t>Σε ευχαριστώ" </a:t>
            </a:r>
            <a:endParaRPr lang="el-GR" sz="1400" dirty="0">
              <a:solidFill>
                <a:srgbClr val="7030A0"/>
              </a:solidFill>
            </a:endParaRPr>
          </a:p>
          <a:p>
            <a:pPr marL="68580" indent="0" algn="ctr">
              <a:buNone/>
            </a:pPr>
            <a:r>
              <a:rPr lang="el-GR" sz="1200" b="1" dirty="0"/>
              <a:t>Η μία πιο σημαντική λέξη... </a:t>
            </a:r>
            <a:endParaRPr lang="el-GR" sz="1200" b="1" dirty="0" smtClean="0"/>
          </a:p>
          <a:p>
            <a:pPr marL="68580" indent="0" algn="ctr">
              <a:buNone/>
            </a:pPr>
            <a:r>
              <a:rPr lang="el-GR" sz="1400" b="1" dirty="0" smtClean="0">
                <a:solidFill>
                  <a:srgbClr val="7030A0"/>
                </a:solidFill>
              </a:rPr>
              <a:t>"</a:t>
            </a:r>
            <a:r>
              <a:rPr lang="el-GR" sz="1400" b="1" dirty="0">
                <a:solidFill>
                  <a:srgbClr val="7030A0"/>
                </a:solidFill>
              </a:rPr>
              <a:t>Εμείς" </a:t>
            </a:r>
            <a:endParaRPr lang="el-GR" sz="1400" dirty="0">
              <a:solidFill>
                <a:srgbClr val="7030A0"/>
              </a:solidFill>
            </a:endParaRPr>
          </a:p>
          <a:p>
            <a:pPr marL="68580" indent="0" algn="ctr">
              <a:buNone/>
            </a:pPr>
            <a:r>
              <a:rPr lang="el-GR" sz="1200" b="1" dirty="0"/>
              <a:t>Η λιγότερο σημαντική λέξη</a:t>
            </a:r>
            <a:r>
              <a:rPr lang="el-GR" sz="1200" b="1" dirty="0" smtClean="0"/>
              <a:t>...</a:t>
            </a:r>
          </a:p>
          <a:p>
            <a:pPr marL="68580" indent="0" algn="ctr">
              <a:buNone/>
            </a:pPr>
            <a:r>
              <a:rPr lang="el-GR" sz="1400" b="1" dirty="0" smtClean="0">
                <a:solidFill>
                  <a:srgbClr val="C00000"/>
                </a:solidFill>
              </a:rPr>
              <a:t> </a:t>
            </a:r>
            <a:r>
              <a:rPr lang="el-GR" sz="1400" b="1" dirty="0">
                <a:solidFill>
                  <a:srgbClr val="C00000"/>
                </a:solidFill>
              </a:rPr>
              <a:t>"Εγώ" </a:t>
            </a:r>
            <a:endParaRPr lang="el-GR" sz="1400" b="1" u="sng" dirty="0" smtClean="0">
              <a:solidFill>
                <a:srgbClr val="C00000"/>
              </a:solidFill>
            </a:endParaRPr>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31</a:t>
            </a:fld>
            <a:endParaRPr lang="el-GR"/>
          </a:p>
        </p:txBody>
      </p:sp>
    </p:spTree>
    <p:extLst>
      <p:ext uri="{BB962C8B-B14F-4D97-AF65-F5344CB8AC3E}">
        <p14:creationId xmlns:p14="http://schemas.microsoft.com/office/powerpoint/2010/main" val="40704215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24744"/>
            <a:ext cx="7312658" cy="720080"/>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100" b="1" i="1" dirty="0"/>
              <a:t>Ηθική Διάσταση στις Ανθρώπινες Σχέσεις</a:t>
            </a:r>
            <a:endParaRPr lang="en-US" sz="2700" dirty="0"/>
          </a:p>
        </p:txBody>
      </p:sp>
      <p:sp>
        <p:nvSpPr>
          <p:cNvPr id="3" name="Content Placeholder 2"/>
          <p:cNvSpPr>
            <a:spLocks noGrp="1"/>
          </p:cNvSpPr>
          <p:nvPr>
            <p:ph idx="1"/>
          </p:nvPr>
        </p:nvSpPr>
        <p:spPr>
          <a:xfrm>
            <a:off x="1043492" y="1844824"/>
            <a:ext cx="6777317" cy="4248472"/>
          </a:xfrm>
        </p:spPr>
        <p:txBody>
          <a:bodyPr>
            <a:noAutofit/>
          </a:bodyPr>
          <a:lstStyle/>
          <a:p>
            <a:pPr marL="68580" indent="0" algn="just">
              <a:buNone/>
            </a:pPr>
            <a:r>
              <a:rPr lang="el-GR" sz="1200" b="1" i="1" dirty="0" smtClean="0"/>
              <a:t>Ποιο </a:t>
            </a:r>
            <a:r>
              <a:rPr lang="el-GR" sz="1200" b="1" i="1" dirty="0"/>
              <a:t>Έρχεται Πρώτο, </a:t>
            </a:r>
            <a:endParaRPr lang="el-GR" sz="1200" dirty="0"/>
          </a:p>
          <a:p>
            <a:pPr marL="68580" indent="0" algn="just">
              <a:buNone/>
            </a:pPr>
            <a:r>
              <a:rPr lang="el-GR" sz="1200" b="1" i="1" dirty="0"/>
              <a:t>Ηθικοί Πολίτες ή Ηθικοί θεσμοί; </a:t>
            </a:r>
            <a:endParaRPr lang="el-GR" sz="1200" b="1" i="1" dirty="0" smtClean="0"/>
          </a:p>
          <a:p>
            <a:pPr algn="just"/>
            <a:endParaRPr lang="el-GR" sz="1400" dirty="0"/>
          </a:p>
          <a:p>
            <a:pPr algn="just"/>
            <a:r>
              <a:rPr lang="el-GR" sz="1800" b="1" i="1" dirty="0"/>
              <a:t>Στους </a:t>
            </a:r>
            <a:r>
              <a:rPr lang="el-GR" sz="1800" b="1" i="1" u="sng" dirty="0">
                <a:solidFill>
                  <a:srgbClr val="7030A0"/>
                </a:solidFill>
              </a:rPr>
              <a:t>εσωστρεφείς</a:t>
            </a:r>
            <a:r>
              <a:rPr lang="el-GR" sz="1800" b="1" i="1" dirty="0">
                <a:solidFill>
                  <a:srgbClr val="7030A0"/>
                </a:solidFill>
              </a:rPr>
              <a:t> </a:t>
            </a:r>
            <a:r>
              <a:rPr lang="el-GR" sz="1800" b="1" i="1" dirty="0"/>
              <a:t>ανθρώπους ταιριάζουν καλύτερα θέσεις απασχόλησης που απαιτούν </a:t>
            </a:r>
            <a:r>
              <a:rPr lang="el-GR" sz="1800" b="1" i="1" u="sng" dirty="0"/>
              <a:t>εργασία ατομικής φύσης. </a:t>
            </a:r>
            <a:endParaRPr lang="el-GR" sz="1800" b="1" i="1" u="sng" dirty="0" smtClean="0"/>
          </a:p>
          <a:p>
            <a:pPr lvl="2" algn="just"/>
            <a:r>
              <a:rPr lang="el-GR" sz="1400" i="1" dirty="0" smtClean="0"/>
              <a:t>Είναι </a:t>
            </a:r>
            <a:r>
              <a:rPr lang="el-GR" sz="1400" i="1" dirty="0"/>
              <a:t>συνήθως πιο παραγωγικοί και αισθάνονται πιο άνετα, όταν εργάζονται μόνοι τους. </a:t>
            </a:r>
            <a:endParaRPr lang="el-GR" sz="1400" i="1" dirty="0" smtClean="0"/>
          </a:p>
          <a:p>
            <a:pPr algn="just"/>
            <a:endParaRPr lang="el-GR" sz="1800" i="1" dirty="0" smtClean="0"/>
          </a:p>
          <a:p>
            <a:pPr algn="just"/>
            <a:r>
              <a:rPr lang="el-GR" sz="1800" b="1" i="1" dirty="0" smtClean="0"/>
              <a:t>Οι </a:t>
            </a:r>
            <a:r>
              <a:rPr lang="el-GR" sz="1800" b="1" i="1" u="sng" dirty="0">
                <a:solidFill>
                  <a:srgbClr val="7030A0"/>
                </a:solidFill>
              </a:rPr>
              <a:t>εξωστρεφείς</a:t>
            </a:r>
            <a:r>
              <a:rPr lang="el-GR" sz="1800" b="1" i="1" dirty="0">
                <a:solidFill>
                  <a:srgbClr val="7030A0"/>
                </a:solidFill>
              </a:rPr>
              <a:t> </a:t>
            </a:r>
            <a:r>
              <a:rPr lang="el-GR" sz="1800" b="1" i="1" dirty="0"/>
              <a:t>άνθρωποι εργάζονται αποδοτικότερα σε θέσεις απασχόλησης οι οποίες περιλαμβάνουν </a:t>
            </a:r>
            <a:r>
              <a:rPr lang="el-GR" sz="1800" b="1" i="1" u="sng" dirty="0"/>
              <a:t>αλληλεπίδραση με άλλους ανθρώπους, </a:t>
            </a:r>
            <a:endParaRPr lang="el-GR" sz="1800" b="1" i="1" u="sng" dirty="0" smtClean="0"/>
          </a:p>
          <a:p>
            <a:pPr marL="68580" indent="0" algn="just">
              <a:buNone/>
            </a:pPr>
            <a:r>
              <a:rPr lang="el-GR" sz="1800" b="1" i="1" u="sng" dirty="0" smtClean="0"/>
              <a:t>επειδή </a:t>
            </a:r>
            <a:r>
              <a:rPr lang="el-GR" sz="1800" b="1" i="1" u="sng" dirty="0"/>
              <a:t>τους ευχαριστεί να μοιράζονται σκέψεις και ιδέες. </a:t>
            </a:r>
            <a:endParaRPr lang="el-GR" sz="1800" b="1" u="sng"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32</a:t>
            </a:fld>
            <a:endParaRPr lang="el-GR"/>
          </a:p>
        </p:txBody>
      </p:sp>
    </p:spTree>
    <p:extLst>
      <p:ext uri="{BB962C8B-B14F-4D97-AF65-F5344CB8AC3E}">
        <p14:creationId xmlns:p14="http://schemas.microsoft.com/office/powerpoint/2010/main" val="3080912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52736"/>
            <a:ext cx="7312658" cy="576064"/>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200" b="1" dirty="0"/>
              <a:t>Φυσική Διάσταση της Συμπεριφοράς </a:t>
            </a:r>
            <a:endParaRPr lang="el-GR" sz="3200" dirty="0"/>
          </a:p>
        </p:txBody>
      </p:sp>
      <p:sp>
        <p:nvSpPr>
          <p:cNvPr id="3" name="Content Placeholder 2"/>
          <p:cNvSpPr>
            <a:spLocks noGrp="1"/>
          </p:cNvSpPr>
          <p:nvPr>
            <p:ph idx="1"/>
          </p:nvPr>
        </p:nvSpPr>
        <p:spPr>
          <a:xfrm>
            <a:off x="1043492" y="1772816"/>
            <a:ext cx="6777317" cy="4248472"/>
          </a:xfrm>
        </p:spPr>
        <p:txBody>
          <a:bodyPr>
            <a:noAutofit/>
          </a:bodyPr>
          <a:lstStyle/>
          <a:p>
            <a:pPr algn="just"/>
            <a:endParaRPr lang="el-GR" sz="1400" dirty="0"/>
          </a:p>
          <a:p>
            <a:pPr algn="just"/>
            <a:r>
              <a:rPr lang="el-GR" sz="1650" b="1" u="sng" dirty="0" smtClean="0"/>
              <a:t>Η </a:t>
            </a:r>
            <a:r>
              <a:rPr lang="el-GR" sz="1650" b="1" u="sng" dirty="0"/>
              <a:t>φυσική διάσταση της συμπεριφοράς </a:t>
            </a:r>
            <a:r>
              <a:rPr lang="el-GR" sz="1650" dirty="0"/>
              <a:t>αποτελείται από πολλά πολύπλοκα στοιχεία, μεταξύ των οποίων συμπεριλαμβάνεται και </a:t>
            </a:r>
            <a:r>
              <a:rPr lang="el-GR" sz="1650" b="1" dirty="0"/>
              <a:t>η εγρήγορση</a:t>
            </a:r>
            <a:r>
              <a:rPr lang="el-GR" sz="1650" dirty="0"/>
              <a:t>, η </a:t>
            </a:r>
            <a:r>
              <a:rPr lang="el-GR" sz="1650" b="1" dirty="0"/>
              <a:t>κούραση</a:t>
            </a:r>
            <a:r>
              <a:rPr lang="el-GR" sz="1650" dirty="0"/>
              <a:t>, το </a:t>
            </a:r>
            <a:r>
              <a:rPr lang="el-GR" sz="1650" b="1" dirty="0"/>
              <a:t>άγχος</a:t>
            </a:r>
            <a:r>
              <a:rPr lang="el-GR" sz="1650" dirty="0"/>
              <a:t>, </a:t>
            </a:r>
            <a:r>
              <a:rPr lang="el-GR" sz="1650" b="1" dirty="0"/>
              <a:t>οι βασικές ανάγκε</a:t>
            </a:r>
            <a:r>
              <a:rPr lang="el-GR" sz="1650" dirty="0"/>
              <a:t>ς (φυσιολογικές και ασφάλειας) και η κατάσταση της </a:t>
            </a:r>
            <a:r>
              <a:rPr lang="el-GR" sz="1650" b="1" dirty="0"/>
              <a:t>υγείας</a:t>
            </a:r>
            <a:r>
              <a:rPr lang="el-GR" sz="1650" dirty="0"/>
              <a:t>. </a:t>
            </a:r>
            <a:endParaRPr lang="el-GR" sz="1650" dirty="0" smtClean="0"/>
          </a:p>
          <a:p>
            <a:pPr algn="just"/>
            <a:endParaRPr lang="el-GR" sz="1650" dirty="0" smtClean="0"/>
          </a:p>
          <a:p>
            <a:pPr algn="just"/>
            <a:r>
              <a:rPr lang="el-GR" sz="1650" dirty="0" smtClean="0"/>
              <a:t>Όταν </a:t>
            </a:r>
            <a:r>
              <a:rPr lang="el-GR" sz="1650" dirty="0"/>
              <a:t>ένα άτομο έχει στερηθεί τον ύπνο ή αισθάνεται άρρωστο, μπορεί να αντιδράσει διαφορετικά κατά τη διάρκεια της αλληλεπίδρασης του με επόπτες ή άλλους εργαζομένους απ’ ότι θα αντιδρούσε, αν ήταν ξεκούραστο και σε ετοιμότητα</a:t>
            </a:r>
            <a:r>
              <a:rPr lang="el-GR" sz="1650" dirty="0" smtClean="0"/>
              <a:t>.</a:t>
            </a:r>
          </a:p>
          <a:p>
            <a:pPr algn="just"/>
            <a:endParaRPr lang="el-GR" sz="1650" dirty="0" smtClean="0"/>
          </a:p>
          <a:p>
            <a:pPr algn="just"/>
            <a:r>
              <a:rPr lang="el-GR" sz="1650" dirty="0" smtClean="0"/>
              <a:t> </a:t>
            </a:r>
            <a:r>
              <a:rPr lang="el-GR" sz="1650" b="1" u="sng" dirty="0"/>
              <a:t>Η πείνα, η άσχημη φυσική κατάσταση και το άγχος μπορούν επίσης να επηρεάσουν δυσμενώς τη συμπεριφορά. </a:t>
            </a:r>
            <a:endParaRPr lang="el-GR" sz="1650" b="1" u="sng"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33</a:t>
            </a:fld>
            <a:endParaRPr lang="el-GR"/>
          </a:p>
        </p:txBody>
      </p:sp>
    </p:spTree>
    <p:extLst>
      <p:ext uri="{BB962C8B-B14F-4D97-AF65-F5344CB8AC3E}">
        <p14:creationId xmlns:p14="http://schemas.microsoft.com/office/powerpoint/2010/main" val="16556615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52736"/>
            <a:ext cx="7312658" cy="576064"/>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200" b="1" dirty="0"/>
              <a:t>Φυσική Διάσταση της Συμπεριφοράς </a:t>
            </a:r>
            <a:endParaRPr lang="el-GR" sz="3200" dirty="0"/>
          </a:p>
        </p:txBody>
      </p:sp>
      <p:sp>
        <p:nvSpPr>
          <p:cNvPr id="3" name="Content Placeholder 2"/>
          <p:cNvSpPr>
            <a:spLocks noGrp="1"/>
          </p:cNvSpPr>
          <p:nvPr>
            <p:ph idx="1"/>
          </p:nvPr>
        </p:nvSpPr>
        <p:spPr>
          <a:xfrm>
            <a:off x="1043492" y="1556792"/>
            <a:ext cx="6777317" cy="4464496"/>
          </a:xfrm>
        </p:spPr>
        <p:txBody>
          <a:bodyPr>
            <a:noAutofit/>
          </a:bodyPr>
          <a:lstStyle/>
          <a:p>
            <a:pPr algn="just"/>
            <a:endParaRPr lang="el-GR" sz="1400" dirty="0"/>
          </a:p>
          <a:p>
            <a:pPr marL="68580" indent="0" algn="ctr">
              <a:buNone/>
            </a:pPr>
            <a:r>
              <a:rPr lang="el-GR" sz="1600" b="1" dirty="0">
                <a:solidFill>
                  <a:srgbClr val="0070C0"/>
                </a:solidFill>
              </a:rPr>
              <a:t>Όπως απεικονίζεται στο Σχεδιάγραμμα 1.6, </a:t>
            </a:r>
            <a:endParaRPr lang="el-GR" sz="1600" b="1" dirty="0" smtClean="0">
              <a:solidFill>
                <a:srgbClr val="0070C0"/>
              </a:solidFill>
            </a:endParaRPr>
          </a:p>
          <a:p>
            <a:pPr marL="68580" indent="0" algn="ctr">
              <a:buNone/>
            </a:pPr>
            <a:r>
              <a:rPr lang="el-GR" sz="1600" b="1" dirty="0" smtClean="0">
                <a:solidFill>
                  <a:srgbClr val="0070C0"/>
                </a:solidFill>
              </a:rPr>
              <a:t>οι </a:t>
            </a:r>
            <a:r>
              <a:rPr lang="el-GR" sz="1600" b="1" dirty="0">
                <a:solidFill>
                  <a:srgbClr val="0070C0"/>
                </a:solidFill>
              </a:rPr>
              <a:t>διαστάσεις της ανθρωπινής συμπεριφοράς είναι πολύπλοκες</a:t>
            </a:r>
            <a:r>
              <a:rPr lang="el-GR" sz="1600" b="1" dirty="0" smtClean="0">
                <a:solidFill>
                  <a:srgbClr val="0070C0"/>
                </a:solidFill>
              </a:rPr>
              <a:t>.</a:t>
            </a:r>
          </a:p>
          <a:p>
            <a:pPr marL="68580" indent="0" algn="just">
              <a:buNone/>
            </a:pPr>
            <a:endParaRPr lang="el-GR" sz="1650" b="1" u="sng"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34</a:t>
            </a:fld>
            <a:endParaRPr lang="el-G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313" y="2708920"/>
            <a:ext cx="7191375"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1385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52736"/>
            <a:ext cx="7312658" cy="576064"/>
          </a:xfrm>
        </p:spPr>
        <p:txBody>
          <a:bodyPr>
            <a:normAutofit fontScale="90000"/>
          </a:bodyPr>
          <a:lstStyle/>
          <a:p>
            <a:r>
              <a:rPr lang="el-GR" sz="3200" dirty="0"/>
              <a:t/>
            </a:r>
            <a:br>
              <a:rPr lang="el-GR" sz="3200" dirty="0"/>
            </a:br>
            <a:r>
              <a:rPr lang="el-GR" sz="2800" dirty="0"/>
              <a:t/>
            </a:r>
            <a:br>
              <a:rPr lang="el-GR" sz="2800" dirty="0"/>
            </a:br>
            <a:r>
              <a:rPr lang="el-GR" sz="2800" dirty="0"/>
              <a:t/>
            </a:r>
            <a:br>
              <a:rPr lang="el-GR" sz="2800" dirty="0"/>
            </a:br>
            <a:r>
              <a:rPr lang="el-GR" sz="3200" b="1" dirty="0"/>
              <a:t>Φυσική Διάσταση της Συμπεριφοράς </a:t>
            </a:r>
            <a:endParaRPr lang="el-GR" sz="3200" dirty="0"/>
          </a:p>
        </p:txBody>
      </p:sp>
      <p:sp>
        <p:nvSpPr>
          <p:cNvPr id="3" name="Content Placeholder 2"/>
          <p:cNvSpPr>
            <a:spLocks noGrp="1"/>
          </p:cNvSpPr>
          <p:nvPr>
            <p:ph idx="1"/>
          </p:nvPr>
        </p:nvSpPr>
        <p:spPr>
          <a:xfrm>
            <a:off x="1043492" y="1772816"/>
            <a:ext cx="6777317" cy="4248472"/>
          </a:xfrm>
        </p:spPr>
        <p:txBody>
          <a:bodyPr>
            <a:noAutofit/>
          </a:bodyPr>
          <a:lstStyle/>
          <a:p>
            <a:pPr algn="just"/>
            <a:endParaRPr lang="el-GR" sz="1400" dirty="0"/>
          </a:p>
          <a:p>
            <a:pPr algn="just"/>
            <a:r>
              <a:rPr lang="el-GR" sz="1800" b="1" u="sng" dirty="0" smtClean="0"/>
              <a:t>Για </a:t>
            </a:r>
            <a:r>
              <a:rPr lang="el-GR" sz="1800" b="1" u="sng" dirty="0"/>
              <a:t>την κατανόηση της ανθρώπινης </a:t>
            </a:r>
            <a:r>
              <a:rPr lang="el-GR" sz="1800" b="1" u="sng" dirty="0" smtClean="0"/>
              <a:t>συμπεριφοράς:</a:t>
            </a:r>
          </a:p>
          <a:p>
            <a:pPr marL="68580" indent="0" algn="ctr">
              <a:buNone/>
            </a:pPr>
            <a:r>
              <a:rPr lang="el-GR" sz="1800" b="1" u="sng" dirty="0" smtClean="0"/>
              <a:t>πρέπει </a:t>
            </a:r>
            <a:r>
              <a:rPr lang="el-GR" sz="1800" b="1" u="sng" dirty="0"/>
              <a:t>να ληφθούν υπ’ όψιν τα αποτελέσματα των ερευνητικών μελετών </a:t>
            </a:r>
            <a:r>
              <a:rPr lang="el-GR" sz="1800" dirty="0"/>
              <a:t>που έχουν πραγματοποιηθεί στα πλαίσια αρκετών κοινωνικών και φυσικών επιστημών, ώστε να εξασφαλιστεί συνοχή στα συμπεράσματα που θα εξαχθούν</a:t>
            </a:r>
            <a:r>
              <a:rPr lang="el-GR" sz="1800" dirty="0" smtClean="0"/>
              <a:t>.</a:t>
            </a:r>
          </a:p>
          <a:p>
            <a:pPr marL="68580" indent="0" algn="ctr">
              <a:buNone/>
            </a:pPr>
            <a:endParaRPr lang="el-GR" sz="1800" dirty="0" smtClean="0"/>
          </a:p>
          <a:p>
            <a:pPr algn="just"/>
            <a:r>
              <a:rPr lang="el-GR" sz="1800" dirty="0" smtClean="0"/>
              <a:t> </a:t>
            </a:r>
            <a:r>
              <a:rPr lang="el-GR" sz="1800" b="1" u="sng" dirty="0"/>
              <a:t>Όσοι σπουδάζουν το αντικείμενο των ανθρώπινων σχέσεων πρέπει να γνωρίζουν ότι απομένουν ακόμα πολλά που πρέπει να ανακαλυφθούν </a:t>
            </a:r>
            <a:r>
              <a:rPr lang="el-GR" sz="1800" dirty="0"/>
              <a:t>σχετικά με την ανθρώπινη συμπεριφορά και τους λόγους για τους οποίους οι άνθρωποι αντιδρούν με τον τρόπο που αντιδρούν. </a:t>
            </a:r>
            <a:endParaRPr lang="el-GR" sz="1650" b="1" u="sng"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35</a:t>
            </a:fld>
            <a:endParaRPr lang="el-GR"/>
          </a:p>
        </p:txBody>
      </p:sp>
    </p:spTree>
    <p:extLst>
      <p:ext uri="{BB962C8B-B14F-4D97-AF65-F5344CB8AC3E}">
        <p14:creationId xmlns:p14="http://schemas.microsoft.com/office/powerpoint/2010/main" val="1760243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854968"/>
          </a:xfrm>
        </p:spPr>
        <p:txBody>
          <a:bodyPr>
            <a:normAutofit/>
          </a:bodyPr>
          <a:lstStyle/>
          <a:p>
            <a:r>
              <a:rPr lang="el-GR" sz="2400" b="1" dirty="0"/>
              <a:t>ΚΑΤΑΝΟΗΣΗ ΤΗΣ ΑΝΘΡΩΠΙΝΗΣ ΣΥΜΠΕΡΙΦΟΡΑΣ </a:t>
            </a:r>
            <a:endParaRPr lang="el-GR" sz="2400" dirty="0"/>
          </a:p>
        </p:txBody>
      </p:sp>
      <p:sp>
        <p:nvSpPr>
          <p:cNvPr id="3" name="Content Placeholder 2"/>
          <p:cNvSpPr>
            <a:spLocks noGrp="1"/>
          </p:cNvSpPr>
          <p:nvPr>
            <p:ph idx="1"/>
          </p:nvPr>
        </p:nvSpPr>
        <p:spPr>
          <a:xfrm>
            <a:off x="539552" y="1628800"/>
            <a:ext cx="7848872" cy="4968552"/>
          </a:xfrm>
        </p:spPr>
        <p:txBody>
          <a:bodyPr>
            <a:normAutofit/>
          </a:bodyPr>
          <a:lstStyle/>
          <a:p>
            <a:pPr marL="68580" indent="0" algn="just">
              <a:buNone/>
            </a:pPr>
            <a:endParaRPr lang="en-US" dirty="0" smtClean="0"/>
          </a:p>
          <a:p>
            <a:pPr algn="just">
              <a:buSzPct val="85000"/>
              <a:buFont typeface="Wingdings" pitchFamily="2" charset="2"/>
              <a:buChar char="§"/>
            </a:pPr>
            <a:r>
              <a:rPr lang="el-GR" b="1" u="sng" dirty="0" smtClean="0"/>
              <a:t>Αυτό </a:t>
            </a:r>
            <a:r>
              <a:rPr lang="el-GR" b="1" u="sng" dirty="0"/>
              <a:t>το περιστατικό δείχνει πόσο περίπλοκη είναι η ανθρώπινη συμπεριφορά. </a:t>
            </a:r>
            <a:endParaRPr lang="el-GR" b="1" u="sng" dirty="0" smtClean="0"/>
          </a:p>
          <a:p>
            <a:pPr algn="just">
              <a:buSzPct val="85000"/>
              <a:buFont typeface="Wingdings" pitchFamily="2" charset="2"/>
              <a:buChar char="§"/>
            </a:pPr>
            <a:endParaRPr lang="el-GR" b="1" u="sng" dirty="0" smtClean="0"/>
          </a:p>
          <a:p>
            <a:pPr algn="ctr">
              <a:buSzPct val="85000"/>
              <a:buFont typeface="Wingdings" pitchFamily="2" charset="2"/>
              <a:buChar char="§"/>
            </a:pPr>
            <a:r>
              <a:rPr lang="el-GR" b="1" dirty="0" smtClean="0"/>
              <a:t>Οι </a:t>
            </a:r>
            <a:r>
              <a:rPr lang="el-GR" b="1" dirty="0"/>
              <a:t>σχέσεις μεταξύ των ατόμων είναι περίπλοκες, επειδή κάθε άτομο αντιδρά στα ερεθίσματα σύμφωνα με τις μοναδικές αντιλήψεις του που συνδέονται </a:t>
            </a:r>
            <a:r>
              <a:rPr lang="el-GR" b="1" dirty="0" smtClean="0"/>
              <a:t>με:</a:t>
            </a:r>
          </a:p>
          <a:p>
            <a:pPr marL="68580" indent="0" algn="ctr">
              <a:buSzPct val="85000"/>
              <a:buNone/>
            </a:pPr>
            <a:r>
              <a:rPr lang="el-GR" dirty="0" smtClean="0"/>
              <a:t> </a:t>
            </a:r>
            <a:r>
              <a:rPr lang="el-GR" b="1" u="sng" dirty="0">
                <a:solidFill>
                  <a:srgbClr val="7030A0"/>
                </a:solidFill>
              </a:rPr>
              <a:t>τις πνευματικές, σωματικές και κοινωνικές διαστάσεις της συμπεριφοράς. </a:t>
            </a:r>
            <a:endParaRPr lang="el-GR" b="1" u="sng" dirty="0" smtClean="0">
              <a:solidFill>
                <a:srgbClr val="7030A0"/>
              </a:solidFill>
            </a:endParaRPr>
          </a:p>
        </p:txBody>
      </p:sp>
      <p:sp>
        <p:nvSpPr>
          <p:cNvPr id="4" name="Date Placeholder 3"/>
          <p:cNvSpPr>
            <a:spLocks noGrp="1"/>
          </p:cNvSpPr>
          <p:nvPr>
            <p:ph type="dt" sz="half" idx="10"/>
          </p:nvPr>
        </p:nvSpPr>
        <p:spPr/>
        <p:txBody>
          <a:bodyPr/>
          <a:lstStyle/>
          <a:p>
            <a:fld id="{00D048C6-0A96-4BBE-B02D-E600EEE3DD41}"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600616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sz="2400" b="1" dirty="0"/>
              <a:t>ΚΑΤΑΝΟΗΣΗ ΤΗΣ ΑΝΘΡΩΠΙΝΗΣ ΣΥΜΠΕΡΙΦΟΡΑΣ </a:t>
            </a:r>
            <a:endParaRPr lang="el-GR" sz="2400" dirty="0"/>
          </a:p>
        </p:txBody>
      </p:sp>
      <p:sp>
        <p:nvSpPr>
          <p:cNvPr id="3" name="Content Placeholder 2"/>
          <p:cNvSpPr>
            <a:spLocks noGrp="1"/>
          </p:cNvSpPr>
          <p:nvPr>
            <p:ph idx="1"/>
          </p:nvPr>
        </p:nvSpPr>
        <p:spPr>
          <a:xfrm>
            <a:off x="539552" y="1916832"/>
            <a:ext cx="7848872" cy="4680520"/>
          </a:xfrm>
        </p:spPr>
        <p:txBody>
          <a:bodyPr>
            <a:normAutofit/>
          </a:bodyPr>
          <a:lstStyle/>
          <a:p>
            <a:pPr marL="68580" indent="0" algn="just">
              <a:buNone/>
            </a:pPr>
            <a:r>
              <a:rPr lang="el-GR" b="1" u="sng" dirty="0"/>
              <a:t>Αυτό το περιστατικό </a:t>
            </a:r>
            <a:r>
              <a:rPr lang="el-GR" b="1" u="sng" dirty="0" smtClean="0"/>
              <a:t>δείχνει</a:t>
            </a:r>
            <a:r>
              <a:rPr lang="en-US" b="1" u="sng" dirty="0" smtClean="0"/>
              <a:t>:</a:t>
            </a:r>
          </a:p>
          <a:p>
            <a:pPr marL="68580" indent="0" algn="just">
              <a:buNone/>
            </a:pPr>
            <a:endParaRPr lang="en-US" dirty="0" smtClean="0"/>
          </a:p>
          <a:p>
            <a:pPr algn="just">
              <a:buSzPct val="80000"/>
              <a:buFont typeface="Wingdings" pitchFamily="2" charset="2"/>
              <a:buChar char="ü"/>
            </a:pPr>
            <a:r>
              <a:rPr lang="el-GR" b="1" u="sng" dirty="0" smtClean="0"/>
              <a:t>Πόσο </a:t>
            </a:r>
            <a:r>
              <a:rPr lang="el-GR" b="1" u="sng" dirty="0"/>
              <a:t>περίπλοκη είναι η ανθρώπινη συμπεριφορά. </a:t>
            </a:r>
            <a:endParaRPr lang="en-US" b="1" u="sng" dirty="0" smtClean="0"/>
          </a:p>
          <a:p>
            <a:pPr algn="just">
              <a:buSzPct val="80000"/>
              <a:buFont typeface="Wingdings" pitchFamily="2" charset="2"/>
              <a:buChar char="ü"/>
            </a:pPr>
            <a:endParaRPr lang="en-US" b="1" dirty="0" smtClean="0"/>
          </a:p>
          <a:p>
            <a:pPr algn="just">
              <a:buSzPct val="80000"/>
              <a:buFont typeface="Wingdings" pitchFamily="2" charset="2"/>
              <a:buChar char="ü"/>
            </a:pPr>
            <a:r>
              <a:rPr lang="el-GR" b="1" dirty="0" smtClean="0"/>
              <a:t>Οι </a:t>
            </a:r>
            <a:r>
              <a:rPr lang="el-GR" b="1" u="sng" dirty="0"/>
              <a:t>σχέσεις μεταξύ των ατόμων είναι περίπλοκες, επειδή κάθε άτομο αντιδρά στα ερεθίσματα σύμφωνα με τις μοναδικές αντιλήψεις του </a:t>
            </a:r>
            <a:r>
              <a:rPr lang="el-GR" b="1" dirty="0"/>
              <a:t>που συνδέονται με τις πνευματικές, σωματικές και κοινωνικές διαστάσεις της συμπεριφοράς.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130875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r>
              <a:rPr lang="el-GR" dirty="0"/>
              <a:t/>
            </a:r>
            <a:br>
              <a:rPr lang="el-GR" dirty="0"/>
            </a:br>
            <a:r>
              <a:rPr lang="el-GR" sz="3100" b="1" dirty="0"/>
              <a:t>Πνευματική Διάσταση της Συμπεριφοράς</a:t>
            </a:r>
            <a:endParaRPr lang="en-US" sz="3100" dirty="0"/>
          </a:p>
        </p:txBody>
      </p:sp>
      <p:sp>
        <p:nvSpPr>
          <p:cNvPr id="3" name="Content Placeholder 2"/>
          <p:cNvSpPr>
            <a:spLocks noGrp="1"/>
          </p:cNvSpPr>
          <p:nvPr>
            <p:ph idx="1"/>
          </p:nvPr>
        </p:nvSpPr>
        <p:spPr>
          <a:xfrm>
            <a:off x="1043492" y="2060848"/>
            <a:ext cx="6777317" cy="3960440"/>
          </a:xfrm>
        </p:spPr>
        <p:txBody>
          <a:bodyPr>
            <a:normAutofit fontScale="62500" lnSpcReduction="20000"/>
          </a:bodyPr>
          <a:lstStyle/>
          <a:p>
            <a:pPr algn="just"/>
            <a:r>
              <a:rPr lang="el-GR" sz="3400" b="1" u="sng" dirty="0" smtClean="0"/>
              <a:t>Οι </a:t>
            </a:r>
            <a:r>
              <a:rPr lang="el-GR" sz="3400" b="1" u="sng" dirty="0"/>
              <a:t>νοητικές αντιλήψεις, για παράδειγμα, επηρεάζονται απ' όλα όσα έχει αποθηκεύσει στο </a:t>
            </a:r>
            <a:r>
              <a:rPr lang="el-GR" sz="3400" b="1" u="sng" dirty="0" smtClean="0"/>
              <a:t>μυαλό </a:t>
            </a:r>
            <a:r>
              <a:rPr lang="el-GR" sz="3400" b="1" u="sng" dirty="0"/>
              <a:t>του ένα άτομο.</a:t>
            </a:r>
            <a:r>
              <a:rPr lang="el-GR" sz="3400" b="1" dirty="0"/>
              <a:t> </a:t>
            </a:r>
            <a:endParaRPr lang="el-GR" sz="3400" b="1" dirty="0" smtClean="0"/>
          </a:p>
          <a:p>
            <a:pPr marL="68580" indent="0" algn="just">
              <a:buNone/>
            </a:pPr>
            <a:endParaRPr lang="el-GR" sz="3400" b="1" dirty="0" smtClean="0"/>
          </a:p>
          <a:p>
            <a:pPr algn="just"/>
            <a:r>
              <a:rPr lang="el-GR" sz="3400" b="1" u="sng" dirty="0" smtClean="0"/>
              <a:t>Συγκεκριμένα</a:t>
            </a:r>
            <a:r>
              <a:rPr lang="el-GR" sz="3400" b="1" u="sng" dirty="0"/>
              <a:t>, αυτό </a:t>
            </a:r>
            <a:r>
              <a:rPr lang="el-GR" sz="3400" b="1" u="sng" dirty="0" smtClean="0"/>
              <a:t>συμπεριλαμβάνει:</a:t>
            </a:r>
          </a:p>
          <a:p>
            <a:pPr marL="68580" indent="0" algn="just">
              <a:buNone/>
            </a:pPr>
            <a:endParaRPr lang="el-GR" sz="3400" b="1" u="sng" dirty="0" smtClean="0"/>
          </a:p>
          <a:p>
            <a:pPr marL="822960" lvl="1" indent="-457200" algn="just">
              <a:buClr>
                <a:srgbClr val="002060"/>
              </a:buClr>
              <a:buSzPct val="80000"/>
              <a:buFont typeface="+mj-lt"/>
              <a:buAutoNum type="arabicPeriod"/>
            </a:pPr>
            <a:r>
              <a:rPr lang="el-GR" sz="3400" b="1" dirty="0" smtClean="0"/>
              <a:t>όλες </a:t>
            </a:r>
            <a:r>
              <a:rPr lang="el-GR" sz="3400" b="1" dirty="0"/>
              <a:t>τις εμπειρίες ενός ατόμου, </a:t>
            </a:r>
            <a:endParaRPr lang="el-GR" sz="3400" b="1" dirty="0" smtClean="0"/>
          </a:p>
          <a:p>
            <a:pPr marL="822960" lvl="1" indent="-457200" algn="just">
              <a:buClr>
                <a:srgbClr val="002060"/>
              </a:buClr>
              <a:buSzPct val="80000"/>
              <a:buFont typeface="+mj-lt"/>
              <a:buAutoNum type="arabicPeriod"/>
            </a:pPr>
            <a:r>
              <a:rPr lang="el-GR" sz="3400" b="1" dirty="0" smtClean="0"/>
              <a:t>τις </a:t>
            </a:r>
            <a:r>
              <a:rPr lang="el-GR" sz="3400" b="1" dirty="0"/>
              <a:t>γνώσεις, </a:t>
            </a:r>
            <a:endParaRPr lang="el-GR" sz="3400" b="1" dirty="0" smtClean="0"/>
          </a:p>
          <a:p>
            <a:pPr marL="822960" lvl="1" indent="-457200" algn="just">
              <a:buClr>
                <a:srgbClr val="002060"/>
              </a:buClr>
              <a:buSzPct val="80000"/>
              <a:buFont typeface="+mj-lt"/>
              <a:buAutoNum type="arabicPeriod"/>
            </a:pPr>
            <a:r>
              <a:rPr lang="el-GR" sz="3400" b="1" dirty="0" smtClean="0"/>
              <a:t>τις </a:t>
            </a:r>
            <a:r>
              <a:rPr lang="el-GR" sz="3400" b="1" dirty="0"/>
              <a:t>προκαταλήψεις, </a:t>
            </a:r>
            <a:endParaRPr lang="el-GR" sz="3400" b="1" dirty="0" smtClean="0"/>
          </a:p>
          <a:p>
            <a:pPr marL="822960" lvl="1" indent="-457200" algn="just">
              <a:buClr>
                <a:srgbClr val="002060"/>
              </a:buClr>
              <a:buSzPct val="80000"/>
              <a:buFont typeface="+mj-lt"/>
              <a:buAutoNum type="arabicPeriod"/>
            </a:pPr>
            <a:r>
              <a:rPr lang="el-GR" sz="3400" b="1" dirty="0" smtClean="0"/>
              <a:t>τα </a:t>
            </a:r>
            <a:r>
              <a:rPr lang="el-GR" sz="3400" b="1" dirty="0"/>
              <a:t>αισθήματα, </a:t>
            </a:r>
            <a:endParaRPr lang="el-GR" sz="3400" b="1" dirty="0" smtClean="0"/>
          </a:p>
          <a:p>
            <a:pPr marL="822960" lvl="1" indent="-457200" algn="just">
              <a:buClr>
                <a:srgbClr val="002060"/>
              </a:buClr>
              <a:buSzPct val="80000"/>
              <a:buFont typeface="+mj-lt"/>
              <a:buAutoNum type="arabicPeriod"/>
            </a:pPr>
            <a:r>
              <a:rPr lang="el-GR" sz="3400" b="1" dirty="0" smtClean="0"/>
              <a:t>τις </a:t>
            </a:r>
            <a:r>
              <a:rPr lang="el-GR" sz="3400" b="1" dirty="0"/>
              <a:t>αξίες </a:t>
            </a:r>
            <a:endParaRPr lang="el-GR" sz="3400" b="1" dirty="0" smtClean="0"/>
          </a:p>
          <a:p>
            <a:pPr marL="822960" lvl="1" indent="-457200" algn="just">
              <a:buClr>
                <a:srgbClr val="002060"/>
              </a:buClr>
              <a:buSzPct val="80000"/>
              <a:buFont typeface="+mj-lt"/>
              <a:buAutoNum type="arabicPeriod"/>
            </a:pPr>
            <a:r>
              <a:rPr lang="el-GR" sz="3400" b="1" dirty="0" smtClean="0"/>
              <a:t>και </a:t>
            </a:r>
            <a:r>
              <a:rPr lang="el-GR" sz="3400" b="1" dirty="0"/>
              <a:t>τις στάσεις</a:t>
            </a:r>
            <a:r>
              <a:rPr lang="el-GR" sz="3400" b="1" dirty="0" smtClean="0"/>
              <a:t>.</a:t>
            </a:r>
          </a:p>
          <a:p>
            <a:pPr marL="822960" lvl="1" indent="-457200" algn="just">
              <a:buClr>
                <a:srgbClr val="002060"/>
              </a:buClr>
              <a:buFont typeface="+mj-lt"/>
              <a:buAutoNum type="arabicPeriod"/>
            </a:pPr>
            <a:endParaRPr lang="el-GR" b="1" dirty="0" smtClean="0"/>
          </a:p>
          <a:p>
            <a:pPr algn="just"/>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2560786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r>
              <a:rPr lang="el-GR" dirty="0"/>
              <a:t/>
            </a:r>
            <a:br>
              <a:rPr lang="el-GR" dirty="0"/>
            </a:br>
            <a:r>
              <a:rPr lang="el-GR" sz="3100" b="1" dirty="0"/>
              <a:t>Πνευματική Διάσταση της Συμπεριφοράς</a:t>
            </a:r>
            <a:endParaRPr lang="en-US" sz="3100" dirty="0"/>
          </a:p>
        </p:txBody>
      </p:sp>
      <p:sp>
        <p:nvSpPr>
          <p:cNvPr id="3" name="Content Placeholder 2"/>
          <p:cNvSpPr>
            <a:spLocks noGrp="1"/>
          </p:cNvSpPr>
          <p:nvPr>
            <p:ph idx="1"/>
          </p:nvPr>
        </p:nvSpPr>
        <p:spPr>
          <a:xfrm>
            <a:off x="1043492" y="2060848"/>
            <a:ext cx="6777317" cy="3960440"/>
          </a:xfrm>
        </p:spPr>
        <p:txBody>
          <a:bodyPr>
            <a:normAutofit fontScale="55000" lnSpcReduction="20000"/>
          </a:bodyPr>
          <a:lstStyle/>
          <a:p>
            <a:pPr marL="365760" lvl="1" indent="0" algn="just">
              <a:buClr>
                <a:srgbClr val="002060"/>
              </a:buClr>
              <a:buNone/>
            </a:pPr>
            <a:endParaRPr lang="el-GR" b="1" dirty="0" smtClean="0"/>
          </a:p>
          <a:p>
            <a:pPr algn="just"/>
            <a:r>
              <a:rPr lang="el-GR" dirty="0" smtClean="0"/>
              <a:t> </a:t>
            </a:r>
            <a:r>
              <a:rPr lang="el-GR" dirty="0"/>
              <a:t>Είναι ολοφάνερο ότι </a:t>
            </a:r>
            <a:r>
              <a:rPr lang="el-GR" b="1" u="sng" dirty="0"/>
              <a:t>δύο άνθρωποι δε διαθέτουν τις ίδιες αντιλήψεις, επειδή δεν έχουν τις ίδιες εμπειρίες, γνώσεις, επιρροές και ούτω καθεξής. </a:t>
            </a:r>
            <a:endParaRPr lang="el-GR" b="1" u="sng" dirty="0"/>
          </a:p>
          <a:p>
            <a:pPr algn="just"/>
            <a:endParaRPr lang="el-GR" dirty="0"/>
          </a:p>
          <a:p>
            <a:pPr algn="just"/>
            <a:r>
              <a:rPr lang="el-GR" b="1" dirty="0"/>
              <a:t>Οι </a:t>
            </a:r>
            <a:r>
              <a:rPr lang="el-GR" b="1" u="sng" dirty="0"/>
              <a:t>νοητικές αντιλήψεις</a:t>
            </a:r>
            <a:r>
              <a:rPr lang="el-GR" b="1" dirty="0"/>
              <a:t> μερικές φορές μπορεί να οδηγήσουν σε </a:t>
            </a:r>
            <a:r>
              <a:rPr lang="el-GR" b="1" u="sng" dirty="0"/>
              <a:t>σύγκρουση.</a:t>
            </a:r>
            <a:r>
              <a:rPr lang="el-GR" b="1" dirty="0"/>
              <a:t> </a:t>
            </a:r>
            <a:endParaRPr lang="el-GR" b="1" dirty="0" smtClean="0"/>
          </a:p>
          <a:p>
            <a:pPr marL="68580" indent="0" algn="just">
              <a:buNone/>
            </a:pPr>
            <a:endParaRPr lang="el-GR" b="1" dirty="0" smtClean="0"/>
          </a:p>
          <a:p>
            <a:pPr algn="just"/>
            <a:r>
              <a:rPr lang="el-GR" b="1" u="sng" dirty="0" smtClean="0"/>
              <a:t>Κάθε </a:t>
            </a:r>
            <a:r>
              <a:rPr lang="el-GR" b="1" u="sng" dirty="0"/>
              <a:t>άτομο, για παράδειγμα, έχει σχηματίσει κάποιες αντιλήψεις σχετικά μ' έναν αριθμό αμφιλεγόμενων </a:t>
            </a:r>
            <a:r>
              <a:rPr lang="el-GR" b="1" u="sng" dirty="0" smtClean="0"/>
              <a:t>θεμάτων.</a:t>
            </a:r>
          </a:p>
          <a:p>
            <a:pPr algn="just"/>
            <a:endParaRPr lang="el-GR" b="1" u="sng" dirty="0"/>
          </a:p>
          <a:p>
            <a:pPr marL="68580" indent="0" algn="just">
              <a:buNone/>
            </a:pPr>
            <a:endParaRPr lang="el-GR" b="1" u="sng" dirty="0" smtClean="0"/>
          </a:p>
          <a:p>
            <a:pPr marL="68580" indent="0" algn="just">
              <a:buNone/>
            </a:pPr>
            <a:r>
              <a:rPr lang="el-GR" b="1" u="sng" dirty="0" smtClean="0"/>
              <a:t>Για παράδειγμα:</a:t>
            </a:r>
            <a:endParaRPr lang="el-GR" b="1" u="sng" dirty="0"/>
          </a:p>
          <a:p>
            <a:pPr algn="just"/>
            <a:endParaRPr lang="el-GR" b="1" u="sng" dirty="0" smtClean="0"/>
          </a:p>
          <a:p>
            <a:pPr lvl="2" algn="just">
              <a:buClr>
                <a:srgbClr val="7030A0"/>
              </a:buClr>
              <a:buFont typeface="Wingdings" pitchFamily="2" charset="2"/>
              <a:buChar char="§"/>
            </a:pPr>
            <a:r>
              <a:rPr lang="el-GR" b="1" dirty="0" smtClean="0"/>
              <a:t>άμβλωση</a:t>
            </a:r>
            <a:r>
              <a:rPr lang="el-GR" b="1" dirty="0"/>
              <a:t>, </a:t>
            </a:r>
            <a:endParaRPr lang="el-GR" sz="2100" b="1" dirty="0"/>
          </a:p>
          <a:p>
            <a:pPr lvl="2" algn="just">
              <a:buClr>
                <a:srgbClr val="7030A0"/>
              </a:buClr>
              <a:buFont typeface="Wingdings" pitchFamily="2" charset="2"/>
              <a:buChar char="§"/>
            </a:pPr>
            <a:r>
              <a:rPr lang="el-GR" sz="2100" b="1" dirty="0"/>
              <a:t>ευθανασία, </a:t>
            </a:r>
          </a:p>
          <a:p>
            <a:pPr lvl="2" algn="just">
              <a:buClr>
                <a:srgbClr val="7030A0"/>
              </a:buClr>
              <a:buFont typeface="Wingdings" pitchFamily="2" charset="2"/>
              <a:buChar char="§"/>
            </a:pPr>
            <a:r>
              <a:rPr lang="el-GR" sz="2100" b="1" dirty="0"/>
              <a:t>θανατική </a:t>
            </a:r>
            <a:r>
              <a:rPr lang="el-GR" sz="2100" b="1" dirty="0"/>
              <a:t>καταδίκη, </a:t>
            </a:r>
            <a:endParaRPr lang="el-GR" sz="2100" b="1" dirty="0"/>
          </a:p>
          <a:p>
            <a:pPr lvl="2" algn="just">
              <a:buClr>
                <a:srgbClr val="7030A0"/>
              </a:buClr>
              <a:buFont typeface="Wingdings" pitchFamily="2" charset="2"/>
              <a:buChar char="§"/>
            </a:pPr>
            <a:r>
              <a:rPr lang="el-GR" sz="2100" b="1" dirty="0"/>
              <a:t>έρευνες για το DNA </a:t>
            </a:r>
          </a:p>
          <a:p>
            <a:pPr lvl="2" algn="just">
              <a:buClr>
                <a:srgbClr val="7030A0"/>
              </a:buClr>
              <a:buFont typeface="Wingdings" pitchFamily="2" charset="2"/>
              <a:buChar char="§"/>
            </a:pPr>
            <a:r>
              <a:rPr lang="el-GR" sz="2100" b="1" dirty="0"/>
              <a:t>και </a:t>
            </a:r>
            <a:r>
              <a:rPr lang="el-GR" sz="2100" b="1" dirty="0"/>
              <a:t>την ηθικότητα των εγχειρήσεων μεταμόσχευσης οργάνων, κ.τ.λ.</a:t>
            </a:r>
          </a:p>
          <a:p>
            <a:pPr marL="68580" indent="0" algn="just">
              <a:buNone/>
            </a:pPr>
            <a:endParaRPr lang="el-GR" b="1" dirty="0" smtClean="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728319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r>
              <a:rPr lang="el-GR" dirty="0"/>
              <a:t/>
            </a:r>
            <a:br>
              <a:rPr lang="el-GR" dirty="0"/>
            </a:br>
            <a:r>
              <a:rPr lang="el-GR" sz="3100" b="1" dirty="0"/>
              <a:t>Πνευματική Διάσταση της Συμπεριφοράς</a:t>
            </a:r>
            <a:endParaRPr lang="en-US" sz="3100" dirty="0"/>
          </a:p>
        </p:txBody>
      </p:sp>
      <p:sp>
        <p:nvSpPr>
          <p:cNvPr id="3" name="Content Placeholder 2"/>
          <p:cNvSpPr>
            <a:spLocks noGrp="1"/>
          </p:cNvSpPr>
          <p:nvPr>
            <p:ph idx="1"/>
          </p:nvPr>
        </p:nvSpPr>
        <p:spPr>
          <a:xfrm>
            <a:off x="1043492" y="2060848"/>
            <a:ext cx="6777317" cy="3960440"/>
          </a:xfrm>
        </p:spPr>
        <p:txBody>
          <a:bodyPr>
            <a:normAutofit fontScale="62500" lnSpcReduction="20000"/>
          </a:bodyPr>
          <a:lstStyle/>
          <a:p>
            <a:pPr marL="68580" indent="0" algn="just">
              <a:buNone/>
            </a:pPr>
            <a:endParaRPr lang="el-GR" b="1" dirty="0" smtClean="0"/>
          </a:p>
          <a:p>
            <a:pPr algn="just"/>
            <a:r>
              <a:rPr lang="el-GR" dirty="0" smtClean="0"/>
              <a:t> Όταν </a:t>
            </a:r>
            <a:r>
              <a:rPr lang="el-GR" dirty="0"/>
              <a:t>οι </a:t>
            </a:r>
            <a:r>
              <a:rPr lang="el-GR" u="sng" dirty="0"/>
              <a:t>υποστηρικτές και οι αντιτιθέμενοι έρχονται σε αντιπαράθεση </a:t>
            </a:r>
            <a:r>
              <a:rPr lang="el-GR" dirty="0"/>
              <a:t>εκφράζοντας τις αντιλήψεις τους πάνω σε αμφιλεγόμενα θέματα, </a:t>
            </a:r>
            <a:r>
              <a:rPr lang="el-GR" b="1" u="sng" dirty="0"/>
              <a:t>επέρχεται σύγκρουση. </a:t>
            </a:r>
            <a:endParaRPr lang="el-GR" b="1" u="sng" dirty="0" smtClean="0"/>
          </a:p>
          <a:p>
            <a:pPr algn="just"/>
            <a:endParaRPr lang="el-GR" dirty="0" smtClean="0"/>
          </a:p>
          <a:p>
            <a:pPr algn="just">
              <a:buClr>
                <a:srgbClr val="FF0000"/>
              </a:buClr>
              <a:buFont typeface="Wingdings" pitchFamily="2" charset="2"/>
              <a:buChar char="§"/>
            </a:pPr>
            <a:r>
              <a:rPr lang="el-GR" b="1" u="sng" dirty="0" smtClean="0"/>
              <a:t>Αν </a:t>
            </a:r>
            <a:r>
              <a:rPr lang="el-GR" b="1" u="sng" dirty="0"/>
              <a:t>το θέμα είναι σχετικό με το χώρο εργασίας, όπως </a:t>
            </a:r>
            <a:r>
              <a:rPr lang="el-GR" b="1" u="sng" dirty="0" smtClean="0"/>
              <a:t>είναι: </a:t>
            </a:r>
          </a:p>
          <a:p>
            <a:pPr algn="just">
              <a:buClr>
                <a:srgbClr val="FF0000"/>
              </a:buClr>
              <a:buFont typeface="Wingdings" pitchFamily="2" charset="2"/>
              <a:buChar char="§"/>
            </a:pPr>
            <a:r>
              <a:rPr lang="el-GR" dirty="0" smtClean="0"/>
              <a:t>τα </a:t>
            </a:r>
            <a:r>
              <a:rPr lang="el-GR" dirty="0"/>
              <a:t>μέτρα προστασίας και βοήθειας για ανθρώπους που αδικούνται, </a:t>
            </a:r>
            <a:endParaRPr lang="el-GR" dirty="0" smtClean="0"/>
          </a:p>
          <a:p>
            <a:pPr lvl="2" algn="just">
              <a:buClr>
                <a:srgbClr val="FF0000"/>
              </a:buClr>
              <a:buFont typeface="Wingdings" pitchFamily="2" charset="2"/>
              <a:buChar char="§"/>
            </a:pPr>
            <a:r>
              <a:rPr lang="el-GR" u="sng" dirty="0"/>
              <a:t>Ε</a:t>
            </a:r>
            <a:r>
              <a:rPr lang="el-GR" u="sng" dirty="0" smtClean="0"/>
              <a:t>ιδικά λόγω:</a:t>
            </a:r>
          </a:p>
          <a:p>
            <a:pPr lvl="2" algn="just">
              <a:buClr>
                <a:srgbClr val="FF0000"/>
              </a:buClr>
              <a:buFont typeface="Wingdings" pitchFamily="2" charset="2"/>
              <a:buChar char="§"/>
            </a:pPr>
            <a:r>
              <a:rPr lang="el-GR" dirty="0" smtClean="0"/>
              <a:t>χρώματος</a:t>
            </a:r>
            <a:r>
              <a:rPr lang="el-GR" dirty="0"/>
              <a:t>, </a:t>
            </a:r>
            <a:endParaRPr lang="el-GR" dirty="0" smtClean="0"/>
          </a:p>
          <a:p>
            <a:pPr lvl="2" algn="just">
              <a:buClr>
                <a:srgbClr val="FF0000"/>
              </a:buClr>
              <a:buFont typeface="Wingdings" pitchFamily="2" charset="2"/>
              <a:buChar char="§"/>
            </a:pPr>
            <a:r>
              <a:rPr lang="el-GR" dirty="0" smtClean="0"/>
              <a:t>φυλής </a:t>
            </a:r>
            <a:r>
              <a:rPr lang="el-GR" dirty="0"/>
              <a:t>ή φύλου, </a:t>
            </a:r>
            <a:endParaRPr lang="el-GR" dirty="0" smtClean="0"/>
          </a:p>
          <a:p>
            <a:pPr algn="just">
              <a:buClr>
                <a:srgbClr val="FF0000"/>
              </a:buClr>
              <a:buFont typeface="Wingdings" pitchFamily="2" charset="2"/>
              <a:buChar char="§"/>
            </a:pPr>
            <a:r>
              <a:rPr lang="el-GR" dirty="0" smtClean="0"/>
              <a:t>η </a:t>
            </a:r>
            <a:r>
              <a:rPr lang="el-GR" dirty="0"/>
              <a:t>ρίψη τοξικών αποβλήτων, </a:t>
            </a:r>
            <a:endParaRPr lang="el-GR" dirty="0" smtClean="0"/>
          </a:p>
          <a:p>
            <a:pPr algn="just">
              <a:buClr>
                <a:srgbClr val="FF0000"/>
              </a:buClr>
              <a:buFont typeface="Wingdings" pitchFamily="2" charset="2"/>
              <a:buChar char="§"/>
            </a:pPr>
            <a:r>
              <a:rPr lang="el-GR" dirty="0" smtClean="0"/>
              <a:t>ή </a:t>
            </a:r>
            <a:r>
              <a:rPr lang="el-GR" dirty="0"/>
              <a:t>η κατάχρηση της άδειας χρήσης ενός προγράμματος ηλεκτρονικού υπολογιστή, </a:t>
            </a:r>
            <a:endParaRPr lang="el-GR" dirty="0" smtClean="0"/>
          </a:p>
          <a:p>
            <a:pPr marL="68580" indent="0" algn="just">
              <a:buClr>
                <a:srgbClr val="FF0000"/>
              </a:buClr>
              <a:buNone/>
            </a:pPr>
            <a:endParaRPr lang="el-GR" dirty="0" smtClean="0"/>
          </a:p>
          <a:p>
            <a:pPr marL="68580" indent="0" algn="just">
              <a:buNone/>
            </a:pPr>
            <a:r>
              <a:rPr lang="el-GR" b="1" u="sng" dirty="0" smtClean="0"/>
              <a:t>οι </a:t>
            </a:r>
            <a:r>
              <a:rPr lang="el-GR" b="1" u="sng" dirty="0"/>
              <a:t>διαφορετικές αντιλήψεις ή αξίες είναι δυνατόν να προκαλέσουν προβλήματα στις ανθρώπινες σχέσεις.</a:t>
            </a:r>
            <a:endParaRPr lang="en-US" b="1" u="sng" dirty="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3235330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27664"/>
            <a:ext cx="7312658" cy="817160"/>
          </a:xfrm>
        </p:spPr>
        <p:txBody>
          <a:bodyPr>
            <a:normAutofit fontScale="90000"/>
          </a:bodyPr>
          <a:lstStyle/>
          <a:p>
            <a:pPr algn="ctr"/>
            <a:r>
              <a:rPr lang="el-GR" sz="3200" dirty="0"/>
              <a:t/>
            </a:r>
            <a:br>
              <a:rPr lang="el-GR" sz="3200" dirty="0"/>
            </a:br>
            <a:r>
              <a:rPr lang="el-GR" sz="2800" b="1" i="1" dirty="0"/>
              <a:t>Ήθη, Έθιμα και </a:t>
            </a:r>
            <a:r>
              <a:rPr lang="el-GR" sz="2800" b="1" i="1" dirty="0" smtClean="0"/>
              <a:t>Παραδόσεις:</a:t>
            </a:r>
            <a:br>
              <a:rPr lang="el-GR" sz="2800" b="1" i="1" dirty="0" smtClean="0"/>
            </a:br>
            <a:r>
              <a:rPr lang="el-GR" sz="2800" b="1" i="1" dirty="0" smtClean="0"/>
              <a:t>Παρατηρώντας </a:t>
            </a:r>
            <a:r>
              <a:rPr lang="el-GR" sz="2800" b="1" i="1" dirty="0"/>
              <a:t>την Παγκόσμια Διαφορά</a:t>
            </a:r>
            <a:endParaRPr lang="en-US" sz="3100" dirty="0"/>
          </a:p>
        </p:txBody>
      </p:sp>
      <p:sp>
        <p:nvSpPr>
          <p:cNvPr id="3" name="Content Placeholder 2"/>
          <p:cNvSpPr>
            <a:spLocks noGrp="1"/>
          </p:cNvSpPr>
          <p:nvPr>
            <p:ph idx="1"/>
          </p:nvPr>
        </p:nvSpPr>
        <p:spPr>
          <a:xfrm>
            <a:off x="1043492" y="2060848"/>
            <a:ext cx="6777317" cy="3960440"/>
          </a:xfrm>
        </p:spPr>
        <p:txBody>
          <a:bodyPr>
            <a:normAutofit fontScale="85000" lnSpcReduction="20000"/>
          </a:bodyPr>
          <a:lstStyle/>
          <a:p>
            <a:pPr marL="68580" indent="0" algn="just">
              <a:buNone/>
            </a:pPr>
            <a:r>
              <a:rPr lang="el-GR" b="1" i="1" u="sng" dirty="0" smtClean="0"/>
              <a:t>Αταίριαστοι </a:t>
            </a:r>
            <a:r>
              <a:rPr lang="el-GR" b="1" i="1" u="sng" dirty="0"/>
              <a:t>και Στιγμές Αμηχανίας </a:t>
            </a:r>
            <a:endParaRPr lang="el-GR" b="1" i="1" u="sng" dirty="0" smtClean="0"/>
          </a:p>
          <a:p>
            <a:pPr marL="68580" indent="0" algn="just">
              <a:buNone/>
            </a:pPr>
            <a:endParaRPr lang="el-GR" u="sng" dirty="0"/>
          </a:p>
          <a:p>
            <a:pPr algn="just"/>
            <a:r>
              <a:rPr lang="el-GR" i="1" dirty="0"/>
              <a:t>Όταν ο </a:t>
            </a:r>
            <a:r>
              <a:rPr lang="el-GR" i="1" dirty="0" err="1"/>
              <a:t>υπερ</a:t>
            </a:r>
            <a:r>
              <a:rPr lang="el-GR" i="1" dirty="0"/>
              <a:t>-τακτικός </a:t>
            </a:r>
            <a:r>
              <a:rPr lang="el-GR" i="1" dirty="0" err="1"/>
              <a:t>Felix</a:t>
            </a:r>
            <a:r>
              <a:rPr lang="el-GR" i="1" dirty="0"/>
              <a:t> και ο ακατάστατος, απρόσεκτος </a:t>
            </a:r>
            <a:r>
              <a:rPr lang="el-GR" i="1" dirty="0" err="1"/>
              <a:t>Oscar</a:t>
            </a:r>
            <a:r>
              <a:rPr lang="el-GR" i="1" dirty="0"/>
              <a:t> ήταν συγκάτοικοι στην </a:t>
            </a:r>
            <a:r>
              <a:rPr lang="el-GR" b="1" i="1" dirty="0"/>
              <a:t>τηλεοπτική κωμωδία "Το παράξενο ζευγάρι", </a:t>
            </a:r>
            <a:r>
              <a:rPr lang="el-GR" b="1" i="1" u="sng" dirty="0"/>
              <a:t>οι διαφορές τους προκαλούσαν γέλιο. </a:t>
            </a:r>
            <a:endParaRPr lang="el-GR" b="1" i="1" u="sng" dirty="0" smtClean="0"/>
          </a:p>
          <a:p>
            <a:pPr algn="just"/>
            <a:endParaRPr lang="el-GR" b="1" i="1" u="sng" dirty="0" smtClean="0"/>
          </a:p>
          <a:p>
            <a:pPr algn="just"/>
            <a:r>
              <a:rPr lang="el-GR" b="1" i="1" u="sng" dirty="0" smtClean="0"/>
              <a:t>Στην </a:t>
            </a:r>
            <a:r>
              <a:rPr lang="el-GR" b="1" i="1" u="sng" dirty="0"/>
              <a:t>πραγματική ζωή, όμως, τέτοιες διαφορές δεν είναι τόσο αστείες. </a:t>
            </a:r>
            <a:endParaRPr lang="el-GR" b="1" i="1" u="sng" dirty="0" smtClean="0"/>
          </a:p>
          <a:p>
            <a:pPr algn="just"/>
            <a:endParaRPr lang="el-GR" b="1" i="1" u="sng" dirty="0" smtClean="0"/>
          </a:p>
          <a:p>
            <a:pPr algn="just"/>
            <a:r>
              <a:rPr lang="el-GR" b="1" i="1" dirty="0" smtClean="0"/>
              <a:t>Όλοι</a:t>
            </a:r>
            <a:r>
              <a:rPr lang="el-GR" b="1" i="1" dirty="0"/>
              <a:t>, είτε είναι τακτικοί είτε ακατάστατοι, έχουν κάποια στιγμή αισθανθεί ενοχλημένοι από τη σχέση τους με ένα πρόσωπο που είναι "διαφορετικό." </a:t>
            </a:r>
            <a:endParaRPr lang="el-GR" b="1" i="1" dirty="0" smtClean="0"/>
          </a:p>
          <a:p>
            <a:pPr algn="just"/>
            <a:endParaRPr lang="el-GR" b="1" dirty="0"/>
          </a:p>
        </p:txBody>
      </p:sp>
      <p:sp>
        <p:nvSpPr>
          <p:cNvPr id="4" name="Date Placeholder 3"/>
          <p:cNvSpPr>
            <a:spLocks noGrp="1"/>
          </p:cNvSpPr>
          <p:nvPr>
            <p:ph type="dt" sz="half" idx="10"/>
          </p:nvPr>
        </p:nvSpPr>
        <p:spPr/>
        <p:txBody>
          <a:bodyPr/>
          <a:lstStyle/>
          <a:p>
            <a:fld id="{C6A31187-0655-4747-8D2C-D265A5BDD9E7}" type="datetime1">
              <a:rPr lang="el-GR" smtClean="0"/>
              <a:t>11/11/2012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8897303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1502</TotalTime>
  <Words>3186</Words>
  <Application>Microsoft Office PowerPoint</Application>
  <PresentationFormat>On-screen Show (4:3)</PresentationFormat>
  <Paragraphs>370</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Austin</vt:lpstr>
      <vt:lpstr>ΚΑΤΑΝΟΗΣΗ ΤΗΣ ΑΝΘΡΩΠΙΝΗΣ ΣΥΜΠΕΡΙΦΟΡΑΣ </vt:lpstr>
      <vt:lpstr>ΚΑΤΑΝΟΗΣΗ ΤΗΣ ΑΝΘΡΩΠΙΝΗΣ ΣΥΜΠΕΡΙΦΟΡΑΣ </vt:lpstr>
      <vt:lpstr>ΚΑΤΑΝΟΗΣΗ ΤΗΣ ΑΝΘΡΩΠΙΝΗΣ ΣΥΜΠΕΡΙΦΟΡΑΣ </vt:lpstr>
      <vt:lpstr>ΚΑΤΑΝΟΗΣΗ ΤΗΣ ΑΝΘΡΩΠΙΝΗΣ ΣΥΜΠΕΡΙΦΟΡΑΣ </vt:lpstr>
      <vt:lpstr>ΚΑΤΑΝΟΗΣΗ ΤΗΣ ΑΝΘΡΩΠΙΝΗΣ ΣΥΜΠΕΡΙΦΟΡΑΣ </vt:lpstr>
      <vt:lpstr> Πνευματική Διάσταση της Συμπεριφοράς</vt:lpstr>
      <vt:lpstr> Πνευματική Διάσταση της Συμπεριφοράς</vt:lpstr>
      <vt:lpstr> Πνευματική Διάσταση της Συμπεριφοράς</vt:lpstr>
      <vt:lpstr> Ήθη, Έθιμα και Παραδόσεις: Παρατηρώντας την Παγκόσμια Διαφορά</vt:lpstr>
      <vt:lpstr> Ήθη, Έθιμα και Παραδόσεις: Παρατηρώντας την Παγκόσμια Διαφορά</vt:lpstr>
      <vt:lpstr> Ήθη, Έθιμα και Παραδόσεις: Παρατηρώντας την Παγκόσμια Διαφορά</vt:lpstr>
      <vt:lpstr> Ήθη, Έθιμα και Παραδόσεις: Παρατηρώντας την Παγκόσμια Διαφορά</vt:lpstr>
      <vt:lpstr> Ήθη, Έθιμα και Παραδόσεις: Παρατηρώντας την Παγκόσμια Διαφορά</vt:lpstr>
      <vt:lpstr> Ήθη, Έθιμα και Παραδόσεις: Παρατηρώντας την Παγκόσμια Διαφορά</vt:lpstr>
      <vt:lpstr> Ήθη, Έθιμα και Παραδόσεις: Παρατηρώντας την Παγκόσμια Διαφορά</vt:lpstr>
      <vt:lpstr> Κοινωνική Διάσταση της Συμπερίφοράς  </vt:lpstr>
      <vt:lpstr> Κοινωνική Διάσταση της Συμπερίφοράς  </vt:lpstr>
      <vt:lpstr> Κοινωνική Διάσταση της Συμπερίφοράς  </vt:lpstr>
      <vt:lpstr> Κοινωνική Διάσταση της Συμπερίφοράς  </vt:lpstr>
      <vt:lpstr> Κοινωνική Διάσταση της Συμπερίφοράς  </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Ηθική Διάσταση στις Ανθρώπινες Σχέσεις</vt:lpstr>
      <vt:lpstr>   Φυσική Διάσταση της Συμπεριφοράς </vt:lpstr>
      <vt:lpstr>   Φυσική Διάσταση της Συμπεριφοράς </vt:lpstr>
      <vt:lpstr>   Φυσική Διάσταση της Συμπεριφοράς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130</cp:revision>
  <dcterms:created xsi:type="dcterms:W3CDTF">2012-09-30T07:45:10Z</dcterms:created>
  <dcterms:modified xsi:type="dcterms:W3CDTF">2012-11-11T19:15:54Z</dcterms:modified>
</cp:coreProperties>
</file>