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88" r:id="rId2"/>
    <p:sldId id="319" r:id="rId3"/>
    <p:sldId id="325" r:id="rId4"/>
    <p:sldId id="320" r:id="rId5"/>
    <p:sldId id="321" r:id="rId6"/>
    <p:sldId id="322" r:id="rId7"/>
    <p:sldId id="323" r:id="rId8"/>
    <p:sldId id="324" r:id="rId9"/>
    <p:sldId id="326" r:id="rId10"/>
    <p:sldId id="327" r:id="rId11"/>
    <p:sldId id="328" r:id="rId12"/>
    <p:sldId id="329" r:id="rId13"/>
    <p:sldId id="330" r:id="rId14"/>
    <p:sldId id="331"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2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2/12/2012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2/12/2012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2/12/2012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2/12/2012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2/12/2012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2/12/2012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2/12/2012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2/12/2012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2/12/2012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2/12/2012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2/12/2012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2/12/2012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44008" y="2564904"/>
            <a:ext cx="3600400" cy="1224136"/>
          </a:xfrm>
        </p:spPr>
        <p:txBody>
          <a:bodyPr>
            <a:noAutofit/>
          </a:bodyPr>
          <a:lstStyle/>
          <a:p>
            <a:pPr algn="ctr"/>
            <a:r>
              <a:rPr lang="el-GR" sz="2400" dirty="0"/>
              <a:t/>
            </a:r>
            <a:br>
              <a:rPr lang="el-GR" sz="2400" dirty="0"/>
            </a:br>
            <a:r>
              <a:rPr lang="el-GR" sz="2400" dirty="0"/>
              <a:t> </a:t>
            </a:r>
            <a:r>
              <a:rPr lang="el-GR" sz="2400" b="1" dirty="0"/>
              <a:t>ΑΝΑΠΤΥΞΗ ΚΑΛΩΝ ΑΝΘΡΩΠΙΝΩΝ ΣΧΕΣΕΩΝ </a:t>
            </a:r>
            <a:endParaRPr lang="el-GR" sz="2800"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
        <p:nvSpPr>
          <p:cNvPr id="7" name="Subtitle 6"/>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Κίνητρα </a:t>
            </a:r>
            <a:endParaRPr lang="el-GR" dirty="0"/>
          </a:p>
        </p:txBody>
      </p:sp>
      <p:sp>
        <p:nvSpPr>
          <p:cNvPr id="3" name="Content Placeholder 2"/>
          <p:cNvSpPr>
            <a:spLocks noGrp="1"/>
          </p:cNvSpPr>
          <p:nvPr>
            <p:ph idx="1"/>
          </p:nvPr>
        </p:nvSpPr>
        <p:spPr>
          <a:xfrm>
            <a:off x="611560" y="2323652"/>
            <a:ext cx="7848872" cy="4057676"/>
          </a:xfrm>
        </p:spPr>
        <p:txBody>
          <a:bodyPr>
            <a:normAutofit fontScale="85000" lnSpcReduction="20000"/>
          </a:bodyPr>
          <a:lstStyle/>
          <a:p>
            <a:pPr algn="just"/>
            <a:r>
              <a:rPr lang="el-GR" dirty="0" smtClean="0"/>
              <a:t>Μερικές </a:t>
            </a:r>
            <a:r>
              <a:rPr lang="el-GR" dirty="0"/>
              <a:t>φορές, οι άνθρωποι είναι ικανοί </a:t>
            </a:r>
            <a:r>
              <a:rPr lang="el-GR" b="1" dirty="0"/>
              <a:t>να αναγνωρίζουν την πηγή των κινήτρων </a:t>
            </a:r>
            <a:r>
              <a:rPr lang="el-GR" dirty="0"/>
              <a:t>για τον εαυτό τους ή τους άλλους</a:t>
            </a:r>
            <a:r>
              <a:rPr lang="el-GR" dirty="0" smtClean="0"/>
              <a:t>.</a:t>
            </a:r>
          </a:p>
          <a:p>
            <a:pPr algn="just"/>
            <a:r>
              <a:rPr lang="el-GR" b="1" dirty="0" smtClean="0"/>
              <a:t> </a:t>
            </a:r>
            <a:r>
              <a:rPr lang="el-GR" b="1" dirty="0"/>
              <a:t>Ίσως ο θαυμασμός, η αναγνώριση, ή η αποδοχή να είναι το κίνητρο. </a:t>
            </a:r>
            <a:endParaRPr lang="el-GR" b="1" dirty="0" smtClean="0"/>
          </a:p>
          <a:p>
            <a:pPr algn="just"/>
            <a:r>
              <a:rPr lang="el-GR" dirty="0" smtClean="0"/>
              <a:t>Σε </a:t>
            </a:r>
            <a:r>
              <a:rPr lang="el-GR" dirty="0"/>
              <a:t>άλλες περιπτώσεις, λέγεται ότι υπάρχουν υποσυνείδητα κίνητρα, αλλά αυτά τα κίνητρα μπορεί να μην είναι εύκολο να αναγνωριστούν ή να κατονομαστούν. </a:t>
            </a:r>
            <a:endParaRPr lang="el-GR" dirty="0" smtClean="0"/>
          </a:p>
          <a:p>
            <a:pPr algn="just"/>
            <a:r>
              <a:rPr lang="el-GR" b="1" dirty="0" smtClean="0"/>
              <a:t>Παρ</a:t>
            </a:r>
            <a:r>
              <a:rPr lang="el-GR" b="1" dirty="0"/>
              <a:t>’ όλα αυτά, τα κίνητρα είναι το καύσιμο για την ενεργοποίηση και, ακριβώς για αυτόν το λόγο, συνιστούν τις αιτίες της συμπεριφοράς των ατόμων. </a:t>
            </a:r>
            <a:endParaRPr lang="el-GR" b="1" dirty="0" smtClean="0"/>
          </a:p>
          <a:p>
            <a:pPr algn="just"/>
            <a:r>
              <a:rPr lang="el-GR" dirty="0" smtClean="0"/>
              <a:t>Υποκινούν</a:t>
            </a:r>
            <a:r>
              <a:rPr lang="el-GR" dirty="0"/>
              <a:t>, διατηρούν και καθορίζουν τη γενική κατεύθυνση της συμπεριφοράς. Γι' αυτό, η κατανόηση των κινήτρων των εργαζομένων μπορεί να αποτελέσει ένα χρήσιμο εργαλείο για τους επόπτες και τους μάνατζερ.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4226266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Υπευθυνότητα </a:t>
            </a:r>
            <a:endParaRPr lang="el-GR" dirty="0"/>
          </a:p>
        </p:txBody>
      </p:sp>
      <p:sp>
        <p:nvSpPr>
          <p:cNvPr id="3" name="Content Placeholder 2"/>
          <p:cNvSpPr>
            <a:spLocks noGrp="1"/>
          </p:cNvSpPr>
          <p:nvPr>
            <p:ph idx="1"/>
          </p:nvPr>
        </p:nvSpPr>
        <p:spPr>
          <a:xfrm>
            <a:off x="467544" y="2323652"/>
            <a:ext cx="8064896" cy="4201692"/>
          </a:xfrm>
        </p:spPr>
        <p:txBody>
          <a:bodyPr>
            <a:normAutofit fontScale="85000" lnSpcReduction="20000"/>
          </a:bodyPr>
          <a:lstStyle/>
          <a:p>
            <a:pPr algn="just"/>
            <a:r>
              <a:rPr lang="el-GR" dirty="0"/>
              <a:t>Όλοι οι εργαζόμενοι, είτε αυτοί που εργάζονται ως εξειδικευμένοι τεχνίτες είτε οι επόπτες, </a:t>
            </a:r>
            <a:r>
              <a:rPr lang="el-GR" b="1" dirty="0"/>
              <a:t>πρέπει να αποδεχτούν την ευθύνη για τη συμπεριφορά τους. </a:t>
            </a:r>
            <a:endParaRPr lang="el-GR" b="1" dirty="0" smtClean="0"/>
          </a:p>
          <a:p>
            <a:pPr algn="just"/>
            <a:r>
              <a:rPr lang="el-GR" dirty="0" smtClean="0"/>
              <a:t>Αυτή </a:t>
            </a:r>
            <a:r>
              <a:rPr lang="el-GR" dirty="0"/>
              <a:t>η συμπεριφορά </a:t>
            </a:r>
            <a:r>
              <a:rPr lang="el-GR" b="1" dirty="0"/>
              <a:t>μπορεί να συμπεριλαμβάνει διάφορα προσωπικά προβλήματα</a:t>
            </a:r>
            <a:r>
              <a:rPr lang="el-GR" dirty="0"/>
              <a:t>, όπως </a:t>
            </a:r>
            <a:r>
              <a:rPr lang="el-GR" dirty="0" smtClean="0"/>
              <a:t>είναι:</a:t>
            </a:r>
          </a:p>
          <a:p>
            <a:pPr algn="just"/>
            <a:r>
              <a:rPr lang="el-GR" dirty="0" smtClean="0"/>
              <a:t>οι </a:t>
            </a:r>
            <a:r>
              <a:rPr lang="el-GR" dirty="0"/>
              <a:t>συχνές αδικαιολόγητες απουσίες από την </a:t>
            </a:r>
            <a:r>
              <a:rPr lang="el-GR" dirty="0" smtClean="0"/>
              <a:t>εργασία</a:t>
            </a:r>
          </a:p>
          <a:p>
            <a:pPr algn="just"/>
            <a:r>
              <a:rPr lang="el-GR" dirty="0" smtClean="0"/>
              <a:t>η </a:t>
            </a:r>
            <a:r>
              <a:rPr lang="el-GR" dirty="0"/>
              <a:t>κατάχρηση οινοπνευματωδών ή ναρκωτικών </a:t>
            </a:r>
            <a:r>
              <a:rPr lang="el-GR" dirty="0" smtClean="0"/>
              <a:t>ουσιών</a:t>
            </a:r>
          </a:p>
          <a:p>
            <a:pPr algn="just"/>
            <a:r>
              <a:rPr lang="el-GR" dirty="0" smtClean="0"/>
              <a:t>πράξεις </a:t>
            </a:r>
            <a:r>
              <a:rPr lang="el-GR" dirty="0"/>
              <a:t>που φανερώνουν διάκριση υπέρ ή εναντίον </a:t>
            </a:r>
            <a:r>
              <a:rPr lang="el-GR" dirty="0" smtClean="0"/>
              <a:t>κάποιου</a:t>
            </a:r>
          </a:p>
          <a:p>
            <a:pPr algn="just"/>
            <a:r>
              <a:rPr lang="el-GR" dirty="0" smtClean="0"/>
              <a:t>σεξουαλική παρενόχληση</a:t>
            </a:r>
          </a:p>
          <a:p>
            <a:pPr algn="just"/>
            <a:r>
              <a:rPr lang="el-GR" dirty="0" smtClean="0"/>
              <a:t>άγχος</a:t>
            </a:r>
          </a:p>
          <a:p>
            <a:pPr algn="just"/>
            <a:r>
              <a:rPr lang="el-GR" dirty="0" smtClean="0"/>
              <a:t>υπερκόπωση </a:t>
            </a:r>
            <a:r>
              <a:rPr lang="el-GR" dirty="0"/>
              <a:t>από τη δουλειά και συγκρούσεις που οφείλονται σε φυλετικές διακρίσεις ή στη διαφορετική κουλτούρα</a:t>
            </a:r>
            <a:r>
              <a:rPr lang="el-GR" dirty="0" smtClean="0"/>
              <a:t>.</a:t>
            </a:r>
          </a:p>
          <a:p>
            <a:pPr marL="68580" indent="0" algn="just">
              <a:buNone/>
            </a:pPr>
            <a:r>
              <a:rPr lang="el-GR" b="1" dirty="0" smtClean="0"/>
              <a:t> </a:t>
            </a:r>
            <a:r>
              <a:rPr lang="el-GR" b="1" dirty="0"/>
              <a:t>Υπευθυνότητα, σε τέτοιες περιπτώσεις, είναι η υποχρέωση του εργαζομένου να δώσει εξηγήσεις στον εργοδότη.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2839821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Υπευθυνότητα </a:t>
            </a:r>
            <a:endParaRPr lang="el-GR" dirty="0"/>
          </a:p>
        </p:txBody>
      </p:sp>
      <p:sp>
        <p:nvSpPr>
          <p:cNvPr id="3" name="Content Placeholder 2"/>
          <p:cNvSpPr>
            <a:spLocks noGrp="1"/>
          </p:cNvSpPr>
          <p:nvPr>
            <p:ph idx="1"/>
          </p:nvPr>
        </p:nvSpPr>
        <p:spPr>
          <a:xfrm>
            <a:off x="539552" y="2323652"/>
            <a:ext cx="7992888" cy="3985668"/>
          </a:xfrm>
        </p:spPr>
        <p:txBody>
          <a:bodyPr>
            <a:normAutofit fontScale="85000" lnSpcReduction="20000"/>
          </a:bodyPr>
          <a:lstStyle/>
          <a:p>
            <a:pPr algn="just"/>
            <a:r>
              <a:rPr lang="el-GR" dirty="0"/>
              <a:t>Σε καταστάσεις που αφορούν στις εργασιακές δραστηριότητες</a:t>
            </a:r>
            <a:r>
              <a:rPr lang="el-GR" b="1" dirty="0"/>
              <a:t>, η υπευθυνότητα γίνεται υποχρέωση μετά την παραχώρηση σε έναν εργαζόμενο της εξουσίας να ενεργήσει. </a:t>
            </a:r>
            <a:endParaRPr lang="el-GR" b="1" dirty="0" smtClean="0"/>
          </a:p>
          <a:p>
            <a:pPr algn="just"/>
            <a:r>
              <a:rPr lang="el-GR" i="1" dirty="0" smtClean="0"/>
              <a:t>Αν </a:t>
            </a:r>
            <a:r>
              <a:rPr lang="el-GR" i="1" dirty="0"/>
              <a:t>ο </a:t>
            </a:r>
            <a:r>
              <a:rPr lang="el-GR" i="1" dirty="0" err="1"/>
              <a:t>Todd</a:t>
            </a:r>
            <a:r>
              <a:rPr lang="el-GR" i="1" dirty="0"/>
              <a:t> </a:t>
            </a:r>
            <a:r>
              <a:rPr lang="el-GR" i="1" dirty="0" err="1"/>
              <a:t>Carvell</a:t>
            </a:r>
            <a:r>
              <a:rPr lang="el-GR" i="1" dirty="0"/>
              <a:t>, μάνατζερ της εταιρείας 20-20 </a:t>
            </a:r>
            <a:r>
              <a:rPr lang="el-GR" i="1" dirty="0" err="1"/>
              <a:t>Window</a:t>
            </a:r>
            <a:r>
              <a:rPr lang="el-GR" i="1" dirty="0"/>
              <a:t> </a:t>
            </a:r>
            <a:r>
              <a:rPr lang="el-GR" i="1" dirty="0" err="1"/>
              <a:t>Cleaning</a:t>
            </a:r>
            <a:r>
              <a:rPr lang="el-GR" i="1" dirty="0"/>
              <a:t> </a:t>
            </a:r>
            <a:r>
              <a:rPr lang="el-GR" i="1" dirty="0" err="1"/>
              <a:t>Service</a:t>
            </a:r>
            <a:r>
              <a:rPr lang="el-GR" i="1" dirty="0"/>
              <a:t>, αναθέσει στον </a:t>
            </a:r>
            <a:r>
              <a:rPr lang="el-GR" i="1" dirty="0" err="1"/>
              <a:t>Patrick</a:t>
            </a:r>
            <a:r>
              <a:rPr lang="el-GR" i="1" dirty="0"/>
              <a:t> </a:t>
            </a:r>
            <a:r>
              <a:rPr lang="el-GR" i="1" dirty="0" err="1"/>
              <a:t>Alexander</a:t>
            </a:r>
            <a:r>
              <a:rPr lang="el-GR" i="1" dirty="0"/>
              <a:t> να συγκροτήσει μία ομάδα τριών υπαλλήλων για τον καθαρισμό των παραθύρων του κτιρίου μιας εταιρείας, του αναθέτει εξουσία. </a:t>
            </a:r>
            <a:endParaRPr lang="el-GR" i="1" dirty="0" smtClean="0"/>
          </a:p>
          <a:p>
            <a:pPr algn="just"/>
            <a:r>
              <a:rPr lang="el-GR" dirty="0" smtClean="0"/>
              <a:t>Αν </a:t>
            </a:r>
            <a:r>
              <a:rPr lang="el-GR" dirty="0"/>
              <a:t>ο </a:t>
            </a:r>
            <a:r>
              <a:rPr lang="el-GR" dirty="0" err="1"/>
              <a:t>Patrick</a:t>
            </a:r>
            <a:r>
              <a:rPr lang="el-GR" dirty="0"/>
              <a:t> αποδεχτεί την εξουσία, </a:t>
            </a:r>
            <a:r>
              <a:rPr lang="el-GR" b="1" dirty="0"/>
              <a:t>πρέπει να αναλάβει την ευθύνη για τη δουλειά</a:t>
            </a:r>
            <a:r>
              <a:rPr lang="el-GR" dirty="0"/>
              <a:t>. Σε αυτή την περίπτωση, ο </a:t>
            </a:r>
            <a:r>
              <a:rPr lang="el-GR" dirty="0" err="1"/>
              <a:t>Patrick</a:t>
            </a:r>
            <a:r>
              <a:rPr lang="el-GR" dirty="0"/>
              <a:t> θα πρέπει να αποδεχτεί επίσης και την ευθύνη για τη λειτουργία των ανθρώπινων σχέσεων, πράγμα που σημαίνει να αναπτύξει καλή σχέση με τους υπαλλήλους και να τους παρακινήσει ώστε να ολοκληρώσουν αρμονικά την εργασία.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349585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Προβλήματα στον εργασιακό χώρο </a:t>
            </a:r>
            <a:r>
              <a:rPr lang="el-GR" b="1" dirty="0" smtClean="0"/>
              <a:t> </a:t>
            </a:r>
            <a:endParaRPr lang="el-GR" dirty="0"/>
          </a:p>
        </p:txBody>
      </p:sp>
      <p:sp>
        <p:nvSpPr>
          <p:cNvPr id="3" name="Content Placeholder 2"/>
          <p:cNvSpPr>
            <a:spLocks noGrp="1"/>
          </p:cNvSpPr>
          <p:nvPr>
            <p:ph idx="1"/>
          </p:nvPr>
        </p:nvSpPr>
        <p:spPr>
          <a:xfrm>
            <a:off x="539552" y="2323652"/>
            <a:ext cx="7992888" cy="3985668"/>
          </a:xfrm>
        </p:spPr>
        <p:txBody>
          <a:bodyPr>
            <a:normAutofit fontScale="77500" lnSpcReduction="20000"/>
          </a:bodyPr>
          <a:lstStyle/>
          <a:p>
            <a:pPr algn="just"/>
            <a:r>
              <a:rPr lang="el-GR" dirty="0"/>
              <a:t>Ο σημερινός χώρος εργασίας χαρακτηρίζεται από την επικράτηση περίπλοκων προβλημάτων. </a:t>
            </a:r>
            <a:endParaRPr lang="el-GR" dirty="0" smtClean="0"/>
          </a:p>
          <a:p>
            <a:pPr algn="just"/>
            <a:r>
              <a:rPr lang="el-GR" dirty="0" smtClean="0"/>
              <a:t>Δυστυχώς</a:t>
            </a:r>
            <a:r>
              <a:rPr lang="el-GR" dirty="0"/>
              <a:t>, </a:t>
            </a:r>
            <a:r>
              <a:rPr lang="el-GR" b="1" dirty="0"/>
              <a:t>τα προσωπικά προβλήματα που αντιμετωπίζουν πολλά άτομα τους συνοδεύουν στη δουλειά τους. </a:t>
            </a:r>
            <a:endParaRPr lang="el-GR" b="1" dirty="0" smtClean="0"/>
          </a:p>
          <a:p>
            <a:pPr algn="just"/>
            <a:r>
              <a:rPr lang="el-GR" dirty="0" smtClean="0"/>
              <a:t>Η </a:t>
            </a:r>
            <a:r>
              <a:rPr lang="el-GR" dirty="0"/>
              <a:t>εργασιακή κόπωση, η μονοτονία ή ανία είναι δυνατό να </a:t>
            </a:r>
            <a:r>
              <a:rPr lang="el-GR" b="1" dirty="0"/>
              <a:t>αντικατοπτρίζονται στο ρυθμό αντικατάστασης των εργαζομένων, στις συχνές αδικαιολόγητες απουσίες από την εργασία, στην απροσεξία που οδηγεί σε ατυχήματα ή σε μειωμένα επίπεδα παραγωγικότητας</a:t>
            </a:r>
            <a:r>
              <a:rPr lang="el-GR" dirty="0"/>
              <a:t>. </a:t>
            </a:r>
            <a:endParaRPr lang="el-GR" dirty="0" smtClean="0"/>
          </a:p>
          <a:p>
            <a:pPr algn="just"/>
            <a:r>
              <a:rPr lang="el-GR" b="1" dirty="0" smtClean="0"/>
              <a:t>Το </a:t>
            </a:r>
            <a:r>
              <a:rPr lang="el-GR" b="1" dirty="0"/>
              <a:t>άγχος και η ένταση που προκαλούνται από την πίεση της δουλειάς ή άλλους εξωτερικούς παράγοντες συνιστούν την πραγματικότητα στις περισσότερες περιπτώσεις στο περιβάλλον εργασίας. </a:t>
            </a:r>
            <a:endParaRPr lang="el-GR" b="1" dirty="0" smtClean="0"/>
          </a:p>
          <a:p>
            <a:pPr algn="just"/>
            <a:r>
              <a:rPr lang="el-GR" dirty="0" smtClean="0"/>
              <a:t>Οι </a:t>
            </a:r>
            <a:r>
              <a:rPr lang="el-GR" dirty="0"/>
              <a:t>περισσότεροι εργαζόμενοι δεν είναι κατάλληλα εκπαιδευμένοι ώστε να αντιμετωπίζουν με επιτυχία τέτοια προβλήματα.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1791414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Ηθική και Επαγγελματική Συμπεριφορά </a:t>
            </a:r>
            <a:endParaRPr lang="el-GR" dirty="0"/>
          </a:p>
        </p:txBody>
      </p:sp>
      <p:sp>
        <p:nvSpPr>
          <p:cNvPr id="3" name="Content Placeholder 2"/>
          <p:cNvSpPr>
            <a:spLocks noGrp="1"/>
          </p:cNvSpPr>
          <p:nvPr>
            <p:ph idx="1"/>
          </p:nvPr>
        </p:nvSpPr>
        <p:spPr>
          <a:xfrm>
            <a:off x="539552" y="2323652"/>
            <a:ext cx="7992888" cy="3985668"/>
          </a:xfrm>
        </p:spPr>
        <p:txBody>
          <a:bodyPr>
            <a:normAutofit fontScale="92500" lnSpcReduction="20000"/>
          </a:bodyPr>
          <a:lstStyle/>
          <a:p>
            <a:pPr algn="just"/>
            <a:r>
              <a:rPr lang="el-GR" dirty="0"/>
              <a:t>Σίγουρα </a:t>
            </a:r>
            <a:r>
              <a:rPr lang="el-GR" b="1" dirty="0"/>
              <a:t>κανείς δεν απαιτεί περισσότερο σεβασμό και θαυμασμό απ’ </a:t>
            </a:r>
            <a:r>
              <a:rPr lang="el-GR" b="1" dirty="0" err="1"/>
              <a:t>ό,τι</a:t>
            </a:r>
            <a:r>
              <a:rPr lang="el-GR" b="1" dirty="0"/>
              <a:t> ο εργαζόμενος που ακολουθεί τις ηθικές αρχές και έχει επαγγελματική συμπεριφορά</a:t>
            </a:r>
            <a:r>
              <a:rPr lang="el-GR" b="1" dirty="0" smtClean="0"/>
              <a:t>.</a:t>
            </a:r>
          </a:p>
          <a:p>
            <a:pPr algn="just"/>
            <a:r>
              <a:rPr lang="el-GR" dirty="0" smtClean="0"/>
              <a:t> </a:t>
            </a:r>
            <a:r>
              <a:rPr lang="el-GR" dirty="0"/>
              <a:t>Κάποιοι ειδικοί στον τομέα της ανάπτυξης του ανθρώπινου δυναμικού ισχυρίζονται ότι </a:t>
            </a:r>
            <a:r>
              <a:rPr lang="el-GR" b="1" dirty="0"/>
              <a:t>ανθρώπινες σχέσεις είναι να κάνεις στους άλλους </a:t>
            </a:r>
            <a:r>
              <a:rPr lang="el-GR" b="1" dirty="0" err="1"/>
              <a:t>ό,τι</a:t>
            </a:r>
            <a:r>
              <a:rPr lang="el-GR" b="1" dirty="0"/>
              <a:t> θα ήθελες εκείνοι να κάνουν σ' εσένα. </a:t>
            </a:r>
            <a:endParaRPr lang="el-GR" b="1" dirty="0" smtClean="0"/>
          </a:p>
          <a:p>
            <a:pPr algn="just"/>
            <a:r>
              <a:rPr lang="el-GR" dirty="0" smtClean="0"/>
              <a:t>Άλλοι </a:t>
            </a:r>
            <a:r>
              <a:rPr lang="el-GR" dirty="0"/>
              <a:t>ισχυρίζονται ότι</a:t>
            </a:r>
            <a:r>
              <a:rPr lang="el-GR" b="1" dirty="0"/>
              <a:t> ανθρώπινες σχέσεις είναι να κάνεις στους άλλους </a:t>
            </a:r>
            <a:r>
              <a:rPr lang="el-GR" b="1" dirty="0" err="1"/>
              <a:t>ό,τι</a:t>
            </a:r>
            <a:r>
              <a:rPr lang="el-GR" b="1" dirty="0"/>
              <a:t> θα ήθελαν αυτοί να κάνεις σε αυτούς.</a:t>
            </a:r>
            <a:r>
              <a:rPr lang="el-GR" dirty="0"/>
              <a:t> </a:t>
            </a:r>
            <a:endParaRPr lang="el-GR" dirty="0" smtClean="0"/>
          </a:p>
          <a:p>
            <a:pPr algn="just"/>
            <a:r>
              <a:rPr lang="el-GR" dirty="0" smtClean="0"/>
              <a:t>Και </a:t>
            </a:r>
            <a:r>
              <a:rPr lang="el-GR" dirty="0"/>
              <a:t>στις δύο περιπτώσεις, εσύ ή αυτοί δε θα πρέπει να δέχεστε τίποτα λιγότερο από συνεργάτες ή επόπτες που συμπεριφέρονται με ηθικό και επαγγελματικό τρόπο.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2374508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980728"/>
            <a:ext cx="7992888" cy="5256584"/>
          </a:xfrm>
        </p:spPr>
        <p:txBody>
          <a:bodyPr>
            <a:normAutofit/>
          </a:bodyPr>
          <a:lstStyle/>
          <a:p>
            <a:pPr algn="just"/>
            <a:r>
              <a:rPr lang="el-GR" dirty="0"/>
              <a:t>Μία θεώρηση της πολυπλοκότητας της ανθρώπινης συμπεριφοράς μπορεί να οδηγήσει στην εξής ερώτηση: </a:t>
            </a:r>
            <a:endParaRPr lang="en-US" dirty="0" smtClean="0"/>
          </a:p>
          <a:p>
            <a:pPr algn="just"/>
            <a:r>
              <a:rPr lang="el-GR" b="1" i="1" dirty="0" smtClean="0"/>
              <a:t>Πώς </a:t>
            </a:r>
            <a:r>
              <a:rPr lang="el-GR" b="1" i="1" dirty="0"/>
              <a:t>μπορώ να αντιμετωπίσω αποτελεσματικά άτομα που επιδεικνύουν ποικιλόμορφη συμπεριφορά; </a:t>
            </a:r>
            <a:endParaRPr lang="en-US" b="1" i="1" dirty="0" smtClean="0"/>
          </a:p>
          <a:p>
            <a:pPr algn="just"/>
            <a:endParaRPr lang="en-US" b="1" i="1" dirty="0"/>
          </a:p>
          <a:p>
            <a:pPr algn="just"/>
            <a:r>
              <a:rPr lang="el-GR" dirty="0" smtClean="0"/>
              <a:t>Αν </a:t>
            </a:r>
            <a:r>
              <a:rPr lang="el-GR" dirty="0"/>
              <a:t>και δεν υπάρχει μία απλή απάντηση, η ανάπτυξη ικανοτήτων στις ανθρώπινες σχέσεις θα είναι σίγουρα μια βοήθεια. Είναι πολύ σημαντικό ένα πρόσωπο που αναπτύσσει καλές ανθρώπινες σχέσεις να μπορεί: </a:t>
            </a:r>
          </a:p>
        </p:txBody>
      </p:sp>
      <p:sp>
        <p:nvSpPr>
          <p:cNvPr id="4" name="Date Placeholder 3"/>
          <p:cNvSpPr>
            <a:spLocks noGrp="1"/>
          </p:cNvSpPr>
          <p:nvPr>
            <p:ph type="dt" sz="half" idx="10"/>
          </p:nvPr>
        </p:nvSpPr>
        <p:spPr/>
        <p:txBody>
          <a:bodyPr/>
          <a:lstStyle/>
          <a:p>
            <a:fld id="{00D048C6-0A96-4BBE-B02D-E600EEE3DD41}"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2660462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268760"/>
            <a:ext cx="7992888" cy="5256584"/>
          </a:xfrm>
        </p:spPr>
        <p:txBody>
          <a:bodyPr>
            <a:normAutofit/>
          </a:bodyPr>
          <a:lstStyle/>
          <a:p>
            <a:r>
              <a:rPr lang="el-GR" dirty="0" smtClean="0"/>
              <a:t>να </a:t>
            </a:r>
            <a:r>
              <a:rPr lang="el-GR" dirty="0"/>
              <a:t>συναισθάνεται τους άλλους </a:t>
            </a:r>
          </a:p>
          <a:p>
            <a:r>
              <a:rPr lang="el-GR" dirty="0"/>
              <a:t>να επικοινωνεί αποτελεσματικά με τους άλλους </a:t>
            </a:r>
          </a:p>
          <a:p>
            <a:r>
              <a:rPr lang="el-GR" dirty="0"/>
              <a:t>να παρέχει κίνητρα στον εαυτό του και τους άλλους </a:t>
            </a:r>
          </a:p>
          <a:p>
            <a:r>
              <a:rPr lang="el-GR" dirty="0"/>
              <a:t>να επιδεικνύει υπευθυνότητα σε ικανοποιητικό βαθμό, </a:t>
            </a:r>
          </a:p>
          <a:p>
            <a:r>
              <a:rPr lang="el-GR" dirty="0"/>
              <a:t>να αντιμετωπίζει επιτυχώς τα προβλήματα στο χώρο εργασίας, </a:t>
            </a:r>
          </a:p>
          <a:p>
            <a:r>
              <a:rPr lang="el-GR" dirty="0"/>
              <a:t>να επιδεικνύει ηθική και επαγγελματική συμπεριφορά. </a:t>
            </a:r>
          </a:p>
        </p:txBody>
      </p:sp>
      <p:sp>
        <p:nvSpPr>
          <p:cNvPr id="4" name="Date Placeholder 3"/>
          <p:cNvSpPr>
            <a:spLocks noGrp="1"/>
          </p:cNvSpPr>
          <p:nvPr>
            <p:ph type="dt" sz="half" idx="10"/>
          </p:nvPr>
        </p:nvSpPr>
        <p:spPr/>
        <p:txBody>
          <a:bodyPr/>
          <a:lstStyle/>
          <a:p>
            <a:fld id="{00D048C6-0A96-4BBE-B02D-E600EEE3DD41}"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1764279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Συναισθηματική κατανόηση </a:t>
            </a:r>
            <a:endParaRPr lang="el-GR" dirty="0"/>
          </a:p>
        </p:txBody>
      </p:sp>
      <p:sp>
        <p:nvSpPr>
          <p:cNvPr id="3" name="Content Placeholder 2"/>
          <p:cNvSpPr>
            <a:spLocks noGrp="1"/>
          </p:cNvSpPr>
          <p:nvPr>
            <p:ph idx="1"/>
          </p:nvPr>
        </p:nvSpPr>
        <p:spPr/>
        <p:txBody>
          <a:bodyPr/>
          <a:lstStyle/>
          <a:p>
            <a:r>
              <a:rPr lang="el-GR" b="1" dirty="0"/>
              <a:t>Η συναισθηματική κατανόηση είναι η ικανότητα του να τοποθετεί κάποιος τον εαυτό του στη θέση κάποιου άλλου και να κατανοεί την άποψη αυτού του ατόμου. </a:t>
            </a:r>
            <a:endParaRPr lang="el-GR" b="1"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179786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08720"/>
            <a:ext cx="7848872" cy="5400600"/>
          </a:xfrm>
        </p:spPr>
        <p:txBody>
          <a:bodyPr>
            <a:normAutofit fontScale="92500" lnSpcReduction="20000"/>
          </a:bodyPr>
          <a:lstStyle/>
          <a:p>
            <a:r>
              <a:rPr lang="el-GR" i="1" dirty="0"/>
              <a:t>Καθώς ο </a:t>
            </a:r>
            <a:r>
              <a:rPr lang="el-GR" i="1" dirty="0" err="1"/>
              <a:t>Scott</a:t>
            </a:r>
            <a:r>
              <a:rPr lang="el-GR" i="1" dirty="0"/>
              <a:t> </a:t>
            </a:r>
            <a:r>
              <a:rPr lang="el-GR" i="1" dirty="0" err="1"/>
              <a:t>Maltz</a:t>
            </a:r>
            <a:r>
              <a:rPr lang="el-GR" i="1" dirty="0"/>
              <a:t> γύρισε αργά το κατσαβίδι για να σφίξει το στήριγμα που συγκρατούσε το γυαλιστερό καθρέπτη πάνω αϊτό το νιπτήρα του μπάνιου, άκουσε τον ήχο του ραγίσματος και </a:t>
            </a:r>
            <a:r>
              <a:rPr lang="el-GR" i="1" dirty="0" err="1"/>
              <a:t>τ</a:t>
            </a:r>
            <a:r>
              <a:rPr lang="el-GR" i="1" dirty="0" err="1" smtClean="0"/>
              <a:t>o</a:t>
            </a:r>
            <a:r>
              <a:rPr lang="el-GR" i="1" dirty="0" smtClean="0"/>
              <a:t> </a:t>
            </a:r>
            <a:r>
              <a:rPr lang="el-GR" i="1" dirty="0"/>
              <a:t>κουδούνισμα των σπασμένων γυαλιών, καθώς έπεφταν στο μαρμάρινο νιπτήρα. Ο επόπτης του έγινε έξαλλος. "</a:t>
            </a:r>
            <a:r>
              <a:rPr lang="el-GR" i="1" dirty="0" err="1"/>
              <a:t>Maltz</a:t>
            </a:r>
            <a:r>
              <a:rPr lang="el-GR" i="1" dirty="0"/>
              <a:t>", φώναξε, "ξέρεις πόσο κόστισε αυτός ο καθρέπτης;" Ο </a:t>
            </a:r>
            <a:r>
              <a:rPr lang="el-GR" i="1" dirty="0" err="1"/>
              <a:t>Scott</a:t>
            </a:r>
            <a:r>
              <a:rPr lang="el-GR" i="1" dirty="0"/>
              <a:t> αισθάνθηκε πάρα πολύ άσχημα. Είχε προσληφθεί πολύ πρόσφατα ως το νεότερο μέλος της ομάδας κατασκευής και η επιθυμία του να πετύχει ήταν ολοφάνερη. Αργότερα, ο </a:t>
            </a:r>
            <a:r>
              <a:rPr lang="el-GR" i="1" dirty="0" err="1"/>
              <a:t>Max</a:t>
            </a:r>
            <a:r>
              <a:rPr lang="el-GR" i="1" dirty="0"/>
              <a:t> </a:t>
            </a:r>
            <a:r>
              <a:rPr lang="el-GR" i="1" dirty="0" err="1"/>
              <a:t>Dowling</a:t>
            </a:r>
            <a:r>
              <a:rPr lang="el-GR" i="1" dirty="0"/>
              <a:t>, το παλαιότερο μέλος της ομάδας και ένας εξαιρετικός τεχνίτης, προσπάθησε να καθησυχάσει τον </a:t>
            </a:r>
            <a:r>
              <a:rPr lang="el-GR" i="1" dirty="0" err="1"/>
              <a:t>Scott</a:t>
            </a:r>
            <a:r>
              <a:rPr lang="el-GR" i="1" dirty="0"/>
              <a:t> "Ατυχήματα συμβαίνουν σε αυτό το είδος δουλειάς, νεαρέ. Μην το αφήνεις να σε απογοητεύσει. Το ίδιο πράγμα έχει συμβεί και σε εμένα." Ξαφνικά, ο </a:t>
            </a:r>
            <a:r>
              <a:rPr lang="el-GR" i="1" dirty="0" err="1"/>
              <a:t>Scott</a:t>
            </a:r>
            <a:r>
              <a:rPr lang="el-GR" i="1" dirty="0"/>
              <a:t> αισθάνθηκε πολύ καλύτερα. Ενώ προηγουμένως σεβόταν τον </a:t>
            </a:r>
            <a:r>
              <a:rPr lang="el-GR" i="1" dirty="0" err="1"/>
              <a:t>Max</a:t>
            </a:r>
            <a:r>
              <a:rPr lang="el-GR" i="1" dirty="0"/>
              <a:t> </a:t>
            </a:r>
            <a:r>
              <a:rPr lang="el-GR" i="1" dirty="0" err="1"/>
              <a:t>Dowling</a:t>
            </a:r>
            <a:r>
              <a:rPr lang="el-GR" i="1" dirty="0"/>
              <a:t> για την ικανότητα του να παράγει ποιοτική δουλειά, τώρα τον θεωρούσε και φίλο.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2620938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Συναισθηματική κατανόηση </a:t>
            </a:r>
            <a:endParaRPr lang="el-GR" dirty="0"/>
          </a:p>
        </p:txBody>
      </p:sp>
      <p:sp>
        <p:nvSpPr>
          <p:cNvPr id="3" name="Content Placeholder 2"/>
          <p:cNvSpPr>
            <a:spLocks noGrp="1"/>
          </p:cNvSpPr>
          <p:nvPr>
            <p:ph idx="1"/>
          </p:nvPr>
        </p:nvSpPr>
        <p:spPr>
          <a:xfrm>
            <a:off x="539552" y="2323652"/>
            <a:ext cx="7776864" cy="3508977"/>
          </a:xfrm>
        </p:spPr>
        <p:txBody>
          <a:bodyPr>
            <a:normAutofit/>
          </a:bodyPr>
          <a:lstStyle/>
          <a:p>
            <a:pPr algn="just"/>
            <a:r>
              <a:rPr lang="el-GR" dirty="0"/>
              <a:t>Μία σημαντική ικανότητα στις ανθρώπινες σχέσεις είναι </a:t>
            </a:r>
            <a:r>
              <a:rPr lang="el-GR" b="1" dirty="0"/>
              <a:t>η ικανότητα να βάζει κάποιος τον εαυτό του στη θέση του άλλου</a:t>
            </a:r>
            <a:r>
              <a:rPr lang="el-GR" dirty="0"/>
              <a:t>, όπως κάνει ο </a:t>
            </a:r>
            <a:r>
              <a:rPr lang="el-GR" dirty="0" err="1"/>
              <a:t>Max</a:t>
            </a:r>
            <a:r>
              <a:rPr lang="el-GR" dirty="0"/>
              <a:t> στο παραπάνω σενάριο, και να κατανοεί τα προβλήματα και τα αισθήματα του άλλου ατόμου. </a:t>
            </a:r>
            <a:endParaRPr lang="el-GR" dirty="0" smtClean="0"/>
          </a:p>
          <a:p>
            <a:pPr algn="just"/>
            <a:r>
              <a:rPr lang="el-GR" dirty="0" smtClean="0"/>
              <a:t>Είναι</a:t>
            </a:r>
            <a:r>
              <a:rPr lang="el-GR" dirty="0"/>
              <a:t>, επίσης, σημαντικό να καταλάβουμε ότι δε διαθέτουν όλοι αυτή την ικανότητα, συμπεριλαμβανομένων και κάποιων εποπτών.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332063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Επικοινωνία </a:t>
            </a:r>
            <a:endParaRPr lang="el-GR" dirty="0"/>
          </a:p>
        </p:txBody>
      </p:sp>
      <p:sp>
        <p:nvSpPr>
          <p:cNvPr id="3" name="Content Placeholder 2"/>
          <p:cNvSpPr>
            <a:spLocks noGrp="1"/>
          </p:cNvSpPr>
          <p:nvPr>
            <p:ph idx="1"/>
          </p:nvPr>
        </p:nvSpPr>
        <p:spPr>
          <a:xfrm>
            <a:off x="683568" y="2323652"/>
            <a:ext cx="7848872" cy="4057676"/>
          </a:xfrm>
        </p:spPr>
        <p:txBody>
          <a:bodyPr>
            <a:normAutofit lnSpcReduction="10000"/>
          </a:bodyPr>
          <a:lstStyle/>
          <a:p>
            <a:pPr algn="just"/>
            <a:r>
              <a:rPr lang="el-GR" dirty="0"/>
              <a:t>Το σημαντικότερο ίσως στοιχείο στο σχεδιασμό οποιουδήποτε περιβάλλοντος εργασίας είναι </a:t>
            </a:r>
            <a:r>
              <a:rPr lang="el-GR" b="1" dirty="0"/>
              <a:t>το σχέδιο που συνδέει όλους τους εργαζομένους και τους επόπτες με κανάλια επικοινωνίας. </a:t>
            </a:r>
            <a:endParaRPr lang="el-GR" b="1" dirty="0" smtClean="0"/>
          </a:p>
          <a:p>
            <a:pPr algn="just"/>
            <a:r>
              <a:rPr lang="el-GR" dirty="0" smtClean="0"/>
              <a:t>Η </a:t>
            </a:r>
            <a:r>
              <a:rPr lang="el-GR" b="1" dirty="0"/>
              <a:t>καλή επικοινωνία </a:t>
            </a:r>
            <a:r>
              <a:rPr lang="el-GR" dirty="0"/>
              <a:t>μπορεί να αναφερθεί ως το </a:t>
            </a:r>
            <a:r>
              <a:rPr lang="el-GR" b="1" dirty="0"/>
              <a:t>σημαντικότερο στοιχείο για την ανάπτυξη καλών ανθρώπινων σχέσεων</a:t>
            </a:r>
            <a:r>
              <a:rPr lang="el-GR" dirty="0"/>
              <a:t>. </a:t>
            </a:r>
            <a:endParaRPr lang="el-GR" dirty="0" smtClean="0"/>
          </a:p>
          <a:p>
            <a:pPr algn="just"/>
            <a:r>
              <a:rPr lang="el-GR" dirty="0" smtClean="0"/>
              <a:t>Παρά </a:t>
            </a:r>
            <a:r>
              <a:rPr lang="el-GR" dirty="0"/>
              <a:t>την αναγνώριση της σπουδαιότητας της επικοινωνίας, </a:t>
            </a:r>
            <a:r>
              <a:rPr lang="el-GR" b="1" dirty="0"/>
              <a:t>η επίτευξη της αποτελεί ένα από τα πιο δύσκολα και περίπλοκα προβλήματα </a:t>
            </a:r>
            <a:r>
              <a:rPr lang="el-GR" dirty="0"/>
              <a:t>που αντιμετωπίζουν οι σύγχρονοι οργανισμοί.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151500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Επικοινωνία </a:t>
            </a:r>
            <a:endParaRPr lang="el-GR" dirty="0"/>
          </a:p>
        </p:txBody>
      </p:sp>
      <p:sp>
        <p:nvSpPr>
          <p:cNvPr id="3" name="Content Placeholder 2"/>
          <p:cNvSpPr>
            <a:spLocks noGrp="1"/>
          </p:cNvSpPr>
          <p:nvPr>
            <p:ph idx="1"/>
          </p:nvPr>
        </p:nvSpPr>
        <p:spPr>
          <a:xfrm>
            <a:off x="539552" y="2323652"/>
            <a:ext cx="8064896" cy="4273700"/>
          </a:xfrm>
        </p:spPr>
        <p:txBody>
          <a:bodyPr>
            <a:normAutofit fontScale="92500" lnSpcReduction="10000"/>
          </a:bodyPr>
          <a:lstStyle/>
          <a:p>
            <a:pPr algn="just"/>
            <a:r>
              <a:rPr lang="el-GR" dirty="0"/>
              <a:t>Ακόμα και σε μικρούς οργανισμούς, στους οποίους εργάζονται μόνο λίγοι άνθρωποι, </a:t>
            </a:r>
            <a:r>
              <a:rPr lang="el-GR" b="1" dirty="0"/>
              <a:t>είναι δύσκολο να επιτευχθεί καλή επικοινωνία. </a:t>
            </a:r>
            <a:endParaRPr lang="el-GR" b="1" dirty="0" smtClean="0"/>
          </a:p>
          <a:p>
            <a:pPr algn="just"/>
            <a:r>
              <a:rPr lang="el-GR" dirty="0" smtClean="0"/>
              <a:t>Όταν </a:t>
            </a:r>
            <a:r>
              <a:rPr lang="el-GR" dirty="0"/>
              <a:t>ο οργανισμός </a:t>
            </a:r>
            <a:r>
              <a:rPr lang="el-GR" b="1" dirty="0"/>
              <a:t>επεκτείνεται και αυξάνονται ο αριθμός των εργαζομένων</a:t>
            </a:r>
            <a:r>
              <a:rPr lang="el-GR" dirty="0"/>
              <a:t>, καθώς επίσης και η διαφορετικότητα των εργαζομένων, </a:t>
            </a:r>
            <a:r>
              <a:rPr lang="el-GR" b="1" dirty="0"/>
              <a:t>η δημιουργία διαύλων επικοινωνίας </a:t>
            </a:r>
            <a:r>
              <a:rPr lang="el-GR" dirty="0"/>
              <a:t>τα οποία διευκολύνουν τη μεταφορά των πληροφοριών και της κατανόησης </a:t>
            </a:r>
            <a:r>
              <a:rPr lang="el-GR" b="1" dirty="0"/>
              <a:t>καθίσταται ακόμα πιο δύσκολη</a:t>
            </a:r>
            <a:r>
              <a:rPr lang="el-GR" dirty="0"/>
              <a:t>. </a:t>
            </a:r>
            <a:endParaRPr lang="el-GR" dirty="0" smtClean="0"/>
          </a:p>
          <a:p>
            <a:pPr algn="just"/>
            <a:r>
              <a:rPr lang="el-GR" dirty="0" smtClean="0"/>
              <a:t>Αυτό </a:t>
            </a:r>
            <a:r>
              <a:rPr lang="el-GR" dirty="0"/>
              <a:t>είναι γεγονός, άσχετα από την κατεύθυνση προς την οποία εκπέμπονται τα μηνύματα - προς τα πάνω ή προς τα κάτω στον οργανισμό, ή οριζοντίως ανάμεσα στους εργαζομένους ή τους επόπτες. </a:t>
            </a:r>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123942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08720"/>
            <a:ext cx="7848872" cy="5400600"/>
          </a:xfrm>
        </p:spPr>
        <p:txBody>
          <a:bodyPr>
            <a:normAutofit fontScale="77500" lnSpcReduction="20000"/>
          </a:bodyPr>
          <a:lstStyle/>
          <a:p>
            <a:pPr marL="68580" indent="0" algn="just">
              <a:buNone/>
            </a:pPr>
            <a:r>
              <a:rPr lang="el-GR" dirty="0"/>
              <a:t>Σε αυτό το σημείο, όμως, δίνονται οι παρακάτω προτάσεις σχετικά με την επικοινωνία. </a:t>
            </a:r>
          </a:p>
          <a:p>
            <a:pPr algn="just"/>
            <a:endParaRPr lang="en-US" dirty="0"/>
          </a:p>
          <a:p>
            <a:pPr algn="just"/>
            <a:r>
              <a:rPr lang="el-GR" b="1" dirty="0" smtClean="0"/>
              <a:t>Σιγουρευτείτε </a:t>
            </a:r>
            <a:r>
              <a:rPr lang="el-GR" b="1" dirty="0"/>
              <a:t>ότι τα μηνύματα είναι ακριβή. </a:t>
            </a:r>
            <a:r>
              <a:rPr lang="el-GR" dirty="0"/>
              <a:t>Λανθασμένες πληροφορίες μπορεί να κλονίσουν την εμπιστοσύνη που έχει ο παραλήπτης του μηνύματος στον αποστολέα. Λάθη σε γεγονότα ή αριθμούς μπορεί επίσης να οδηγήσουν σε άλλες ανακρίβειες και σε συγκρούσεις. </a:t>
            </a:r>
          </a:p>
          <a:p>
            <a:pPr algn="just"/>
            <a:r>
              <a:rPr lang="el-GR" b="1" dirty="0"/>
              <a:t>Αναλύατε τα χαρακτηριστικά στοιχεία των παραληπτών. </a:t>
            </a:r>
            <a:r>
              <a:rPr lang="el-GR" dirty="0"/>
              <a:t>Επιλέξτε λέξεις που πιθανότατα θα μπορέσει να καταλάβει ο παραλήπτης, </a:t>
            </a:r>
          </a:p>
          <a:p>
            <a:pPr algn="just"/>
            <a:r>
              <a:rPr lang="el-GR" b="1" dirty="0"/>
              <a:t>Αποφύγετε τη χρήση "πολύπλοκης </a:t>
            </a:r>
            <a:r>
              <a:rPr lang="el-GR" b="1" dirty="0" smtClean="0"/>
              <a:t>γλώσσας. </a:t>
            </a:r>
            <a:r>
              <a:rPr lang="el-GR" dirty="0"/>
              <a:t>Συχνά, απλά μηνύματα παρερμηνεύονται, επειδή ο αποστολέας προσπαθεί να εντυπωσιάσει με το λεξιλόγιο του. Επιλέξτε ακριβείς λέξεις τις οποίες μπορεί να αντιληφθεί ο παραλήπτης. </a:t>
            </a:r>
          </a:p>
          <a:p>
            <a:pPr algn="just"/>
            <a:r>
              <a:rPr lang="el-GR" b="1" dirty="0"/>
              <a:t>Να επικοινωνείτε εγκαίρως</a:t>
            </a:r>
            <a:r>
              <a:rPr lang="el-GR" dirty="0"/>
              <a:t>. </a:t>
            </a:r>
            <a:r>
              <a:rPr lang="el-GR" b="1" dirty="0"/>
              <a:t>Να επικοινωνείτε με τους άλλους υπαλλήλους ή επόπτες, όταν το θέμα είναι σημαντικό για εκείνους. </a:t>
            </a:r>
            <a:r>
              <a:rPr lang="el-GR" dirty="0"/>
              <a:t>Δεν έχει νόημα, για παράδειγμα, να ενημερώσετε ένα συνεργάτη ότι κάποιος συγκεκριμένος πωλητής προσφέρει χαμηλότερη τιμή για προμήθειες, όταν η αγορά έχει ήδη πραγματοποιηθεί. </a:t>
            </a:r>
          </a:p>
          <a:p>
            <a:pPr algn="just"/>
            <a:endParaRPr lang="el-GR" dirty="0"/>
          </a:p>
        </p:txBody>
      </p:sp>
      <p:sp>
        <p:nvSpPr>
          <p:cNvPr id="4" name="Date Placeholder 3"/>
          <p:cNvSpPr>
            <a:spLocks noGrp="1"/>
          </p:cNvSpPr>
          <p:nvPr>
            <p:ph type="dt" sz="half" idx="10"/>
          </p:nvPr>
        </p:nvSpPr>
        <p:spPr/>
        <p:txBody>
          <a:bodyPr/>
          <a:lstStyle/>
          <a:p>
            <a:fld id="{C6A31187-0655-4747-8D2C-D265A5BDD9E7}" type="datetime1">
              <a:rPr lang="el-GR" smtClean="0"/>
              <a:t>2/12/2012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3227850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1648</TotalTime>
  <Words>1256</Words>
  <Application>Microsoft Office PowerPoint</Application>
  <PresentationFormat>On-screen Show (4:3)</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  ΑΝΑΠΤΥΞΗ ΚΑΛΩΝ ΑΝΘΡΩΠΙΝΩΝ ΣΧΕΣΕΩΝ </vt:lpstr>
      <vt:lpstr>PowerPoint Presentation</vt:lpstr>
      <vt:lpstr>PowerPoint Presentation</vt:lpstr>
      <vt:lpstr>Συναισθηματική κατανόηση </vt:lpstr>
      <vt:lpstr>PowerPoint Presentation</vt:lpstr>
      <vt:lpstr>Συναισθηματική κατανόηση </vt:lpstr>
      <vt:lpstr>Επικοινωνία </vt:lpstr>
      <vt:lpstr>Επικοινωνία </vt:lpstr>
      <vt:lpstr>PowerPoint Presentation</vt:lpstr>
      <vt:lpstr>Κίνητρα </vt:lpstr>
      <vt:lpstr>Υπευθυνότητα </vt:lpstr>
      <vt:lpstr>Υπευθυνότητα </vt:lpstr>
      <vt:lpstr>Προβλήματα στον εργασιακό χώρο  </vt:lpstr>
      <vt:lpstr>Ηθική και Επαγγελματική Συμπεριφορά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140</cp:revision>
  <dcterms:created xsi:type="dcterms:W3CDTF">2012-09-30T07:45:10Z</dcterms:created>
  <dcterms:modified xsi:type="dcterms:W3CDTF">2012-12-02T18:47:15Z</dcterms:modified>
</cp:coreProperties>
</file>